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8288000" cy="10287000"/>
  <p:notesSz cx="6858000" cy="9144000"/>
  <p:embeddedFontLst>
    <p:embeddedFont>
      <p:font typeface="Calibri" panose="020F0502020204030204" pitchFamily="34" charset="0"/>
      <p:regular r:id="rId30"/>
      <p:bold r:id="rId31"/>
      <p:italic r:id="rId32"/>
      <p:boldItalic r:id="rId33"/>
    </p:embeddedFont>
    <p:embeddedFont>
      <p:font typeface="Montserrat" pitchFamily="2" charset="77"/>
      <p:regular r:id="rId34"/>
      <p:bold r:id="rId35"/>
      <p:italic r:id="rId36"/>
      <p:boldItalic r:id="rId37"/>
    </p:embeddedFont>
    <p:embeddedFont>
      <p:font typeface="Montserrat Bold" pitchFamily="2" charset="77"/>
      <p:regular r:id="rId38"/>
    </p:embeddedFont>
    <p:embeddedFont>
      <p:font typeface="Montserrat Extra-Bold" pitchFamily="2" charset="77"/>
      <p:regular r:id="rId39"/>
      <p:bold r:id="rId40"/>
    </p:embeddedFont>
    <p:embeddedFont>
      <p:font typeface="Montserrat Extra-Bold Bold" pitchFamily="2" charset="77"/>
      <p:regular r:id="rId41"/>
      <p:bold r:id="rId42"/>
    </p:embeddedFont>
    <p:embeddedFont>
      <p:font typeface="Montserrat Italics" pitchFamily="2" charset="77"/>
      <p:regular r:id="rId43"/>
      <p:italic r:id="rId44"/>
    </p:embeddedFont>
    <p:embeddedFont>
      <p:font typeface="Montserrat Semi-Bold" pitchFamily="2" charset="77"/>
      <p:regular r:id="rId45"/>
      <p:bold r:id="rId46"/>
    </p:embeddedFont>
    <p:embeddedFont>
      <p:font typeface="Montserrat Semi-Bold Bold" pitchFamily="2" charset="77"/>
      <p:regular r:id="rId47"/>
      <p:bold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autoAdjust="0"/>
    <p:restoredTop sz="94626" autoAdjust="0"/>
  </p:normalViewPr>
  <p:slideViewPr>
    <p:cSldViewPr>
      <p:cViewPr varScale="1">
        <p:scale>
          <a:sx n="80" d="100"/>
          <a:sy n="80" d="100"/>
        </p:scale>
        <p:origin x="824"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03.10.2022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03.10.2022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Jagan</a:t>
            </a:r>
          </a:p>
          <a:p>
            <a:pPr lvl="0"/>
            <a:r>
              <a:rPr lang="en-US"/>
              <a:t>For the future - Would be interested in seeing what made people more wary of the stock market but less wary of the crypto market if the financial literacy was comparable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17</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03.10.2022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1. One thing that could be considered as a possible explanation for why Indians and Americans are different in the trust they place for stock investments, is that typically Americans have parents and grandparents with more generational stock market knowledge to guide their children with, however in India it's less common to see older generations investing in the stock market, and they rely on friends and social media the most.</a:t>
            </a:r>
          </a:p>
          <a:p>
            <a:pPr lvl="0"/>
            <a:r>
              <a:rPr lang="en-US"/>
              <a:t>2. Due to the new nature of cryptocurrency, Indians might look to the internet social media trends that shape their investment trends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19</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03.10.2022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While there was a significant difference between the two countries for how they managed their funds and the literacy each person had, the difference could be attributed to self-selection bias.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21</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03.10.2022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What do you think are two of the most signifacnt factors on stocks investment? positive or negative?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25</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10/3/22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10/3/22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10/3/22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10/3/22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375414">
            <a:off x="-1719789" y="9002392"/>
            <a:ext cx="21752522" cy="4802001"/>
          </a:xfrm>
          <a:prstGeom prst="rect">
            <a:avLst/>
          </a:prstGeom>
          <a:solidFill>
            <a:srgbClr val="249989"/>
          </a:solidFill>
        </p:spPr>
      </p:sp>
      <p:sp>
        <p:nvSpPr>
          <p:cNvPr id="3" name="AutoShape 3"/>
          <p:cNvSpPr/>
          <p:nvPr/>
        </p:nvSpPr>
        <p:spPr>
          <a:xfrm>
            <a:off x="15094681" y="474561"/>
            <a:ext cx="3290918" cy="407979"/>
          </a:xfrm>
          <a:prstGeom prst="rect">
            <a:avLst/>
          </a:prstGeom>
          <a:solidFill>
            <a:srgbClr val="ECECEC"/>
          </a:solidFill>
        </p:spPr>
      </p:sp>
      <p:sp>
        <p:nvSpPr>
          <p:cNvPr id="4" name="AutoShape 4"/>
          <p:cNvSpPr/>
          <p:nvPr/>
        </p:nvSpPr>
        <p:spPr>
          <a:xfrm>
            <a:off x="-1462303" y="1944597"/>
            <a:ext cx="12846872" cy="4046733"/>
          </a:xfrm>
          <a:prstGeom prst="rect">
            <a:avLst/>
          </a:prstGeom>
          <a:solidFill>
            <a:srgbClr val="249989"/>
          </a:solidFill>
        </p:spPr>
      </p:sp>
      <p:pic>
        <p:nvPicPr>
          <p:cNvPr id="5" name="Picture 5"/>
          <p:cNvPicPr>
            <a:picLocks noChangeAspect="1"/>
          </p:cNvPicPr>
          <p:nvPr/>
        </p:nvPicPr>
        <p:blipFill>
          <a:blip r:embed="rId2"/>
          <a:srcRect/>
          <a:stretch>
            <a:fillRect/>
          </a:stretch>
        </p:blipFill>
        <p:spPr>
          <a:xfrm>
            <a:off x="12475809" y="2396640"/>
            <a:ext cx="5237745" cy="3142647"/>
          </a:xfrm>
          <a:prstGeom prst="rect">
            <a:avLst/>
          </a:prstGeom>
        </p:spPr>
      </p:pic>
      <p:sp>
        <p:nvSpPr>
          <p:cNvPr id="6" name="TextBox 6"/>
          <p:cNvSpPr txBox="1"/>
          <p:nvPr/>
        </p:nvSpPr>
        <p:spPr>
          <a:xfrm>
            <a:off x="1028700" y="2298715"/>
            <a:ext cx="8991390" cy="3395646"/>
          </a:xfrm>
          <a:prstGeom prst="rect">
            <a:avLst/>
          </a:prstGeom>
        </p:spPr>
        <p:txBody>
          <a:bodyPr lIns="0" tIns="0" rIns="0" bIns="0" rtlCol="0" anchor="t">
            <a:spAutoFit/>
          </a:bodyPr>
          <a:lstStyle/>
          <a:p>
            <a:pPr>
              <a:lnSpc>
                <a:spcPts val="8923"/>
              </a:lnSpc>
            </a:pPr>
            <a:r>
              <a:rPr lang="en-US" sz="7967">
                <a:solidFill>
                  <a:srgbClr val="FFFFFF"/>
                </a:solidFill>
                <a:latin typeface="Montserrat Extra-Bold"/>
              </a:rPr>
              <a:t>WEALTH MANAGEMENT &amp; INVESTMENTS</a:t>
            </a:r>
          </a:p>
        </p:txBody>
      </p:sp>
      <p:sp>
        <p:nvSpPr>
          <p:cNvPr id="7" name="TextBox 7"/>
          <p:cNvSpPr txBox="1"/>
          <p:nvPr/>
        </p:nvSpPr>
        <p:spPr>
          <a:xfrm>
            <a:off x="1028700" y="1047750"/>
            <a:ext cx="7559095" cy="497962"/>
          </a:xfrm>
          <a:prstGeom prst="rect">
            <a:avLst/>
          </a:prstGeom>
        </p:spPr>
        <p:txBody>
          <a:bodyPr lIns="0" tIns="0" rIns="0" bIns="0" rtlCol="0" anchor="t">
            <a:spAutoFit/>
          </a:bodyPr>
          <a:lstStyle/>
          <a:p>
            <a:pPr>
              <a:lnSpc>
                <a:spcPts val="3932"/>
              </a:lnSpc>
            </a:pPr>
            <a:r>
              <a:rPr lang="en-US" sz="3419" spc="198">
                <a:solidFill>
                  <a:srgbClr val="000000"/>
                </a:solidFill>
                <a:latin typeface="Montserrat Bold"/>
              </a:rPr>
              <a:t>Financial Aficionados</a:t>
            </a:r>
          </a:p>
        </p:txBody>
      </p:sp>
      <p:sp>
        <p:nvSpPr>
          <p:cNvPr id="8" name="TextBox 8"/>
          <p:cNvSpPr txBox="1"/>
          <p:nvPr/>
        </p:nvSpPr>
        <p:spPr>
          <a:xfrm>
            <a:off x="1028700" y="6696180"/>
            <a:ext cx="5016328" cy="327854"/>
          </a:xfrm>
          <a:prstGeom prst="rect">
            <a:avLst/>
          </a:prstGeom>
        </p:spPr>
        <p:txBody>
          <a:bodyPr lIns="0" tIns="0" rIns="0" bIns="0" rtlCol="0" anchor="t">
            <a:spAutoFit/>
          </a:bodyPr>
          <a:lstStyle/>
          <a:p>
            <a:pPr>
              <a:lnSpc>
                <a:spcPts val="2541"/>
              </a:lnSpc>
              <a:spcBef>
                <a:spcPct val="0"/>
              </a:spcBef>
            </a:pPr>
            <a:r>
              <a:rPr lang="en-US" sz="2269" spc="108">
                <a:solidFill>
                  <a:srgbClr val="000000"/>
                </a:solidFill>
                <a:latin typeface="Montserrat Bold"/>
              </a:rPr>
              <a:t>Presented By</a:t>
            </a:r>
          </a:p>
        </p:txBody>
      </p:sp>
      <p:sp>
        <p:nvSpPr>
          <p:cNvPr id="9" name="TextBox 9"/>
          <p:cNvSpPr txBox="1"/>
          <p:nvPr/>
        </p:nvSpPr>
        <p:spPr>
          <a:xfrm>
            <a:off x="1028700" y="7347884"/>
            <a:ext cx="7188761" cy="1161858"/>
          </a:xfrm>
          <a:prstGeom prst="rect">
            <a:avLst/>
          </a:prstGeom>
        </p:spPr>
        <p:txBody>
          <a:bodyPr lIns="0" tIns="0" rIns="0" bIns="0" rtlCol="0" anchor="t">
            <a:spAutoFit/>
          </a:bodyPr>
          <a:lstStyle/>
          <a:p>
            <a:pPr algn="just">
              <a:lnSpc>
                <a:spcPts val="3084"/>
              </a:lnSpc>
            </a:pPr>
            <a:r>
              <a:rPr lang="en-US" sz="2319" spc="-60">
                <a:solidFill>
                  <a:srgbClr val="000000"/>
                </a:solidFill>
                <a:latin typeface="Montserrat Semi-Bold Bold"/>
              </a:rPr>
              <a:t>Team KaChing!</a:t>
            </a:r>
          </a:p>
          <a:p>
            <a:pPr algn="just">
              <a:lnSpc>
                <a:spcPts val="3084"/>
              </a:lnSpc>
            </a:pPr>
            <a:r>
              <a:rPr lang="en-US" sz="2319" spc="-60">
                <a:solidFill>
                  <a:srgbClr val="249989"/>
                </a:solidFill>
                <a:latin typeface="Montserrat Semi-Bold Bold"/>
              </a:rPr>
              <a:t>Priyanka Daya | Fereshta Noori | Jagan Pandari | Yongjie Yu | Aishwarya Baalaji Rao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525579" y="1993607"/>
            <a:ext cx="8762421" cy="7264693"/>
            <a:chOff x="0" y="0"/>
            <a:chExt cx="11683228" cy="9686258"/>
          </a:xfrm>
        </p:grpSpPr>
        <p:pic>
          <p:nvPicPr>
            <p:cNvPr id="3" name="Picture 3"/>
            <p:cNvPicPr>
              <a:picLocks noChangeAspect="1"/>
            </p:cNvPicPr>
            <p:nvPr/>
          </p:nvPicPr>
          <p:blipFill>
            <a:blip r:embed="rId2"/>
            <a:srcRect l="18488" r="18488"/>
            <a:stretch>
              <a:fillRect/>
            </a:stretch>
          </p:blipFill>
          <p:spPr>
            <a:xfrm>
              <a:off x="0" y="0"/>
              <a:ext cx="11683228" cy="9686258"/>
            </a:xfrm>
            <a:prstGeom prst="rect">
              <a:avLst/>
            </a:prstGeom>
          </p:spPr>
        </p:pic>
      </p:grpSp>
      <p:sp>
        <p:nvSpPr>
          <p:cNvPr id="4" name="AutoShape 4"/>
          <p:cNvSpPr/>
          <p:nvPr/>
        </p:nvSpPr>
        <p:spPr>
          <a:xfrm>
            <a:off x="0" y="9422602"/>
            <a:ext cx="2804002" cy="407979"/>
          </a:xfrm>
          <a:prstGeom prst="rect">
            <a:avLst/>
          </a:prstGeom>
          <a:solidFill>
            <a:srgbClr val="ECECEC"/>
          </a:solidFill>
        </p:spPr>
      </p:sp>
      <p:sp>
        <p:nvSpPr>
          <p:cNvPr id="5" name="AutoShape 5"/>
          <p:cNvSpPr/>
          <p:nvPr/>
        </p:nvSpPr>
        <p:spPr>
          <a:xfrm>
            <a:off x="15483998" y="461745"/>
            <a:ext cx="2804002" cy="407979"/>
          </a:xfrm>
          <a:prstGeom prst="rect">
            <a:avLst/>
          </a:prstGeom>
          <a:solidFill>
            <a:srgbClr val="ECECEC"/>
          </a:solidFill>
        </p:spPr>
      </p:sp>
      <p:sp>
        <p:nvSpPr>
          <p:cNvPr id="6" name="AutoShape 6"/>
          <p:cNvSpPr/>
          <p:nvPr/>
        </p:nvSpPr>
        <p:spPr>
          <a:xfrm>
            <a:off x="-704931" y="2874388"/>
            <a:ext cx="11438370" cy="4124692"/>
          </a:xfrm>
          <a:prstGeom prst="rect">
            <a:avLst/>
          </a:prstGeom>
          <a:solidFill>
            <a:srgbClr val="249989"/>
          </a:solidFill>
        </p:spPr>
      </p:sp>
      <p:sp>
        <p:nvSpPr>
          <p:cNvPr id="7" name="TextBox 7"/>
          <p:cNvSpPr txBox="1"/>
          <p:nvPr/>
        </p:nvSpPr>
        <p:spPr>
          <a:xfrm>
            <a:off x="1028700" y="3215943"/>
            <a:ext cx="7971109" cy="1353019"/>
          </a:xfrm>
          <a:prstGeom prst="rect">
            <a:avLst/>
          </a:prstGeom>
        </p:spPr>
        <p:txBody>
          <a:bodyPr lIns="0" tIns="0" rIns="0" bIns="0" rtlCol="0" anchor="t">
            <a:spAutoFit/>
          </a:bodyPr>
          <a:lstStyle/>
          <a:p>
            <a:pPr marL="0" lvl="0" indent="0" algn="l">
              <a:lnSpc>
                <a:spcPts val="5301"/>
              </a:lnSpc>
              <a:spcBef>
                <a:spcPct val="0"/>
              </a:spcBef>
            </a:pPr>
            <a:r>
              <a:rPr lang="en-US" sz="4733" spc="-165">
                <a:solidFill>
                  <a:srgbClr val="FFFFFF"/>
                </a:solidFill>
                <a:latin typeface="Montserrat Extra-Bold"/>
              </a:rPr>
              <a:t>ROBO-ADVISOR POTENTIAL TAKE OVER</a:t>
            </a:r>
          </a:p>
        </p:txBody>
      </p:sp>
      <p:sp>
        <p:nvSpPr>
          <p:cNvPr id="8" name="TextBox 8"/>
          <p:cNvSpPr txBox="1"/>
          <p:nvPr/>
        </p:nvSpPr>
        <p:spPr>
          <a:xfrm>
            <a:off x="681459" y="4958900"/>
            <a:ext cx="7971109" cy="1727200"/>
          </a:xfrm>
          <a:prstGeom prst="rect">
            <a:avLst/>
          </a:prstGeom>
        </p:spPr>
        <p:txBody>
          <a:bodyPr lIns="0" tIns="0" rIns="0" bIns="0" rtlCol="0" anchor="t">
            <a:spAutoFit/>
          </a:bodyPr>
          <a:lstStyle/>
          <a:p>
            <a:pPr algn="just">
              <a:lnSpc>
                <a:spcPts val="3499"/>
              </a:lnSpc>
              <a:spcBef>
                <a:spcPct val="0"/>
              </a:spcBef>
            </a:pPr>
            <a:r>
              <a:rPr lang="en-US" sz="2499">
                <a:solidFill>
                  <a:srgbClr val="FFFFFF"/>
                </a:solidFill>
                <a:latin typeface="Montserrat"/>
              </a:rPr>
              <a:t>In 2019, there was about $330 billion worth of assets managed by Robo-advisors, and this is projected to significantly increase to $830 billion by 2024. </a:t>
            </a:r>
          </a:p>
        </p:txBody>
      </p:sp>
      <p:sp>
        <p:nvSpPr>
          <p:cNvPr id="9" name="TextBox 9"/>
          <p:cNvSpPr txBox="1"/>
          <p:nvPr/>
        </p:nvSpPr>
        <p:spPr>
          <a:xfrm>
            <a:off x="0" y="252532"/>
            <a:ext cx="12920108" cy="1110560"/>
          </a:xfrm>
          <a:prstGeom prst="rect">
            <a:avLst/>
          </a:prstGeom>
        </p:spPr>
        <p:txBody>
          <a:bodyPr lIns="0" tIns="0" rIns="0" bIns="0" rtlCol="0" anchor="t">
            <a:spAutoFit/>
          </a:bodyPr>
          <a:lstStyle/>
          <a:p>
            <a:pPr algn="ctr">
              <a:lnSpc>
                <a:spcPts val="9138"/>
              </a:lnSpc>
            </a:pPr>
            <a:r>
              <a:rPr lang="en-US" sz="6527">
                <a:solidFill>
                  <a:srgbClr val="249989"/>
                </a:solidFill>
                <a:latin typeface="Montserrat Extra-Bold"/>
              </a:rPr>
              <a:t>Secondary Data Analysis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483998" y="456419"/>
            <a:ext cx="3290918" cy="407979"/>
          </a:xfrm>
          <a:prstGeom prst="rect">
            <a:avLst/>
          </a:prstGeom>
          <a:solidFill>
            <a:srgbClr val="ECECEC"/>
          </a:solidFill>
        </p:spPr>
      </p:sp>
      <p:sp>
        <p:nvSpPr>
          <p:cNvPr id="3" name="AutoShape 3"/>
          <p:cNvSpPr/>
          <p:nvPr/>
        </p:nvSpPr>
        <p:spPr>
          <a:xfrm>
            <a:off x="9845040" y="-959"/>
            <a:ext cx="332305" cy="4776016"/>
          </a:xfrm>
          <a:prstGeom prst="rect">
            <a:avLst/>
          </a:prstGeom>
          <a:solidFill>
            <a:srgbClr val="249989"/>
          </a:solidFill>
        </p:spPr>
      </p:sp>
      <p:sp>
        <p:nvSpPr>
          <p:cNvPr id="4" name="AutoShape 4"/>
          <p:cNvSpPr/>
          <p:nvPr/>
        </p:nvSpPr>
        <p:spPr>
          <a:xfrm>
            <a:off x="18121848" y="5510984"/>
            <a:ext cx="332305" cy="4776016"/>
          </a:xfrm>
          <a:prstGeom prst="rect">
            <a:avLst/>
          </a:prstGeom>
          <a:solidFill>
            <a:srgbClr val="249989"/>
          </a:solidFill>
        </p:spPr>
      </p:sp>
      <p:grpSp>
        <p:nvGrpSpPr>
          <p:cNvPr id="5" name="Group 5"/>
          <p:cNvGrpSpPr/>
          <p:nvPr/>
        </p:nvGrpSpPr>
        <p:grpSpPr>
          <a:xfrm>
            <a:off x="-161547" y="0"/>
            <a:ext cx="10143338" cy="10287000"/>
            <a:chOff x="0" y="0"/>
            <a:chExt cx="13524451" cy="13716000"/>
          </a:xfrm>
        </p:grpSpPr>
        <p:pic>
          <p:nvPicPr>
            <p:cNvPr id="6" name="Picture 6"/>
            <p:cNvPicPr>
              <a:picLocks noChangeAspect="1"/>
            </p:cNvPicPr>
            <p:nvPr/>
          </p:nvPicPr>
          <p:blipFill>
            <a:blip r:embed="rId2"/>
            <a:srcRect r="34675"/>
            <a:stretch>
              <a:fillRect/>
            </a:stretch>
          </p:blipFill>
          <p:spPr>
            <a:xfrm>
              <a:off x="0" y="0"/>
              <a:ext cx="13524451" cy="13716000"/>
            </a:xfrm>
            <a:prstGeom prst="rect">
              <a:avLst/>
            </a:prstGeom>
          </p:spPr>
        </p:pic>
      </p:grpSp>
      <p:sp>
        <p:nvSpPr>
          <p:cNvPr id="7" name="AutoShape 7"/>
          <p:cNvSpPr/>
          <p:nvPr/>
        </p:nvSpPr>
        <p:spPr>
          <a:xfrm>
            <a:off x="9981792" y="9663538"/>
            <a:ext cx="2804002" cy="407979"/>
          </a:xfrm>
          <a:prstGeom prst="rect">
            <a:avLst/>
          </a:prstGeom>
          <a:solidFill>
            <a:srgbClr val="ECECEC"/>
          </a:solidFill>
        </p:spPr>
      </p:sp>
      <p:sp>
        <p:nvSpPr>
          <p:cNvPr id="8" name="TextBox 8"/>
          <p:cNvSpPr txBox="1"/>
          <p:nvPr/>
        </p:nvSpPr>
        <p:spPr>
          <a:xfrm>
            <a:off x="10762210" y="2733213"/>
            <a:ext cx="7097147" cy="6835595"/>
          </a:xfrm>
          <a:prstGeom prst="rect">
            <a:avLst/>
          </a:prstGeom>
        </p:spPr>
        <p:txBody>
          <a:bodyPr lIns="0" tIns="0" rIns="0" bIns="0" rtlCol="0" anchor="t">
            <a:spAutoFit/>
          </a:bodyPr>
          <a:lstStyle/>
          <a:p>
            <a:pPr marL="487838" lvl="1" indent="-243919">
              <a:lnSpc>
                <a:spcPts val="3637"/>
              </a:lnSpc>
              <a:buFont typeface="Arial"/>
              <a:buChar char="•"/>
            </a:pPr>
            <a:r>
              <a:rPr lang="en-US" sz="2259" spc="-79">
                <a:solidFill>
                  <a:srgbClr val="000000"/>
                </a:solidFill>
                <a:latin typeface="Montserrat"/>
              </a:rPr>
              <a:t>Learned to encourage those that were more quiet to express their opinions allowing us to get diverse feedback. </a:t>
            </a:r>
          </a:p>
          <a:p>
            <a:pPr marL="487838" lvl="1" indent="-243919">
              <a:lnSpc>
                <a:spcPts val="3637"/>
              </a:lnSpc>
              <a:buFont typeface="Arial"/>
              <a:buChar char="•"/>
            </a:pPr>
            <a:r>
              <a:rPr lang="en-US" sz="2259" spc="-79">
                <a:solidFill>
                  <a:srgbClr val="000000"/>
                </a:solidFill>
                <a:latin typeface="Montserrat"/>
              </a:rPr>
              <a:t>Topics regarding wealth management, investments, and Robo-advisor is a new topic to many. We needed to create a short PowerPoint presentation to educate our participants, which allowed for more detailed and better responses from participants. </a:t>
            </a:r>
          </a:p>
          <a:p>
            <a:pPr marL="487838" lvl="1" indent="-243919">
              <a:lnSpc>
                <a:spcPts val="3637"/>
              </a:lnSpc>
              <a:buFont typeface="Arial"/>
              <a:buChar char="•"/>
            </a:pPr>
            <a:r>
              <a:rPr lang="en-US" sz="2259" spc="-79">
                <a:solidFill>
                  <a:srgbClr val="000000"/>
                </a:solidFill>
                <a:latin typeface="Montserrat"/>
              </a:rPr>
              <a:t>Needed to include a demographics survey to gain better insights regarding investments</a:t>
            </a:r>
          </a:p>
          <a:p>
            <a:pPr marL="487838" lvl="1" indent="-243919">
              <a:lnSpc>
                <a:spcPts val="3637"/>
              </a:lnSpc>
              <a:buFont typeface="Arial"/>
              <a:buChar char="•"/>
            </a:pPr>
            <a:r>
              <a:rPr lang="en-US" sz="2259" spc="-79">
                <a:solidFill>
                  <a:srgbClr val="000000"/>
                </a:solidFill>
                <a:latin typeface="Montserrat"/>
              </a:rPr>
              <a:t>Based on peer feedback, we decided to change the flow and structure of our discussion and narrow down our scope, which led to smoother final FGs.</a:t>
            </a:r>
          </a:p>
        </p:txBody>
      </p:sp>
      <p:sp>
        <p:nvSpPr>
          <p:cNvPr id="9" name="TextBox 9"/>
          <p:cNvSpPr txBox="1"/>
          <p:nvPr/>
        </p:nvSpPr>
        <p:spPr>
          <a:xfrm>
            <a:off x="11009507" y="1065611"/>
            <a:ext cx="6249793" cy="1599738"/>
          </a:xfrm>
          <a:prstGeom prst="rect">
            <a:avLst/>
          </a:prstGeom>
        </p:spPr>
        <p:txBody>
          <a:bodyPr lIns="0" tIns="0" rIns="0" bIns="0" rtlCol="0" anchor="t">
            <a:spAutoFit/>
          </a:bodyPr>
          <a:lstStyle/>
          <a:p>
            <a:pPr algn="ctr">
              <a:lnSpc>
                <a:spcPts val="6249"/>
              </a:lnSpc>
              <a:spcBef>
                <a:spcPct val="0"/>
              </a:spcBef>
            </a:pPr>
            <a:r>
              <a:rPr lang="en-US" sz="5579" spc="-195">
                <a:solidFill>
                  <a:srgbClr val="249989"/>
                </a:solidFill>
                <a:latin typeface="Montserrat Extra-Bold"/>
              </a:rPr>
              <a:t>MOCK FOCUS GROUP INSIGHTS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892142" y="1502980"/>
            <a:ext cx="7431953" cy="7448503"/>
            <a:chOff x="0" y="0"/>
            <a:chExt cx="9909270" cy="9931338"/>
          </a:xfrm>
        </p:grpSpPr>
        <p:pic>
          <p:nvPicPr>
            <p:cNvPr id="3" name="Picture 3"/>
            <p:cNvPicPr>
              <a:picLocks noChangeAspect="1"/>
            </p:cNvPicPr>
            <p:nvPr/>
          </p:nvPicPr>
          <p:blipFill>
            <a:blip r:embed="rId2"/>
            <a:srcRect t="10609" b="23435"/>
            <a:stretch>
              <a:fillRect/>
            </a:stretch>
          </p:blipFill>
          <p:spPr>
            <a:xfrm>
              <a:off x="0" y="0"/>
              <a:ext cx="9909270" cy="4901722"/>
            </a:xfrm>
            <a:prstGeom prst="rect">
              <a:avLst/>
            </a:prstGeom>
          </p:spPr>
        </p:pic>
        <p:pic>
          <p:nvPicPr>
            <p:cNvPr id="4" name="Picture 4"/>
            <p:cNvPicPr>
              <a:picLocks noChangeAspect="1"/>
            </p:cNvPicPr>
            <p:nvPr/>
          </p:nvPicPr>
          <p:blipFill>
            <a:blip r:embed="rId3"/>
            <a:srcRect l="16741" r="16741"/>
            <a:stretch>
              <a:fillRect/>
            </a:stretch>
          </p:blipFill>
          <p:spPr>
            <a:xfrm>
              <a:off x="0" y="5029616"/>
              <a:ext cx="4890688" cy="4901722"/>
            </a:xfrm>
            <a:prstGeom prst="rect">
              <a:avLst/>
            </a:prstGeom>
          </p:spPr>
        </p:pic>
        <p:pic>
          <p:nvPicPr>
            <p:cNvPr id="5" name="Picture 5"/>
            <p:cNvPicPr>
              <a:picLocks noChangeAspect="1"/>
            </p:cNvPicPr>
            <p:nvPr/>
          </p:nvPicPr>
          <p:blipFill>
            <a:blip r:embed="rId4"/>
            <a:srcRect r="45206"/>
            <a:stretch>
              <a:fillRect/>
            </a:stretch>
          </p:blipFill>
          <p:spPr>
            <a:xfrm>
              <a:off x="5018582" y="5029616"/>
              <a:ext cx="4890688" cy="4901722"/>
            </a:xfrm>
            <a:prstGeom prst="rect">
              <a:avLst/>
            </a:prstGeom>
          </p:spPr>
        </p:pic>
      </p:grpSp>
      <p:sp>
        <p:nvSpPr>
          <p:cNvPr id="6" name="AutoShape 6"/>
          <p:cNvSpPr/>
          <p:nvPr/>
        </p:nvSpPr>
        <p:spPr>
          <a:xfrm>
            <a:off x="0" y="9715619"/>
            <a:ext cx="2804002" cy="407979"/>
          </a:xfrm>
          <a:prstGeom prst="rect">
            <a:avLst/>
          </a:prstGeom>
          <a:solidFill>
            <a:srgbClr val="ECECEC"/>
          </a:solidFill>
        </p:spPr>
      </p:sp>
      <p:sp>
        <p:nvSpPr>
          <p:cNvPr id="7" name="AutoShape 7"/>
          <p:cNvSpPr/>
          <p:nvPr/>
        </p:nvSpPr>
        <p:spPr>
          <a:xfrm>
            <a:off x="15483998" y="461745"/>
            <a:ext cx="2804002" cy="407979"/>
          </a:xfrm>
          <a:prstGeom prst="rect">
            <a:avLst/>
          </a:prstGeom>
          <a:solidFill>
            <a:srgbClr val="ECECEC"/>
          </a:solidFill>
        </p:spPr>
      </p:sp>
      <p:sp>
        <p:nvSpPr>
          <p:cNvPr id="8" name="AutoShape 8"/>
          <p:cNvSpPr/>
          <p:nvPr/>
        </p:nvSpPr>
        <p:spPr>
          <a:xfrm>
            <a:off x="13672912" y="9099286"/>
            <a:ext cx="3651182" cy="616332"/>
          </a:xfrm>
          <a:prstGeom prst="rect">
            <a:avLst/>
          </a:prstGeom>
          <a:solidFill>
            <a:srgbClr val="249989"/>
          </a:solidFill>
        </p:spPr>
      </p:sp>
      <p:sp>
        <p:nvSpPr>
          <p:cNvPr id="9" name="AutoShape 9"/>
          <p:cNvSpPr/>
          <p:nvPr/>
        </p:nvSpPr>
        <p:spPr>
          <a:xfrm>
            <a:off x="9892142" y="9099286"/>
            <a:ext cx="3674694" cy="616332"/>
          </a:xfrm>
          <a:prstGeom prst="rect">
            <a:avLst/>
          </a:prstGeom>
          <a:solidFill>
            <a:srgbClr val="249989"/>
          </a:solidFill>
        </p:spPr>
      </p:sp>
      <p:sp>
        <p:nvSpPr>
          <p:cNvPr id="10" name="TextBox 10"/>
          <p:cNvSpPr txBox="1"/>
          <p:nvPr/>
        </p:nvSpPr>
        <p:spPr>
          <a:xfrm>
            <a:off x="586446" y="1802129"/>
            <a:ext cx="8999809" cy="938745"/>
          </a:xfrm>
          <a:prstGeom prst="rect">
            <a:avLst/>
          </a:prstGeom>
        </p:spPr>
        <p:txBody>
          <a:bodyPr lIns="0" tIns="0" rIns="0" bIns="0" rtlCol="0" anchor="t">
            <a:spAutoFit/>
          </a:bodyPr>
          <a:lstStyle/>
          <a:p>
            <a:pPr marL="0" lvl="0" indent="0" algn="l">
              <a:lnSpc>
                <a:spcPts val="3733"/>
              </a:lnSpc>
              <a:spcBef>
                <a:spcPct val="0"/>
              </a:spcBef>
            </a:pPr>
            <a:r>
              <a:rPr lang="en-US" sz="3333" spc="-116">
                <a:solidFill>
                  <a:srgbClr val="249989"/>
                </a:solidFill>
                <a:latin typeface="Montserrat Extra-Bold"/>
              </a:rPr>
              <a:t>WILLINGNESS TO ENGAGE IN ROBO-ADVISORS</a:t>
            </a:r>
          </a:p>
        </p:txBody>
      </p:sp>
      <p:sp>
        <p:nvSpPr>
          <p:cNvPr id="11" name="TextBox 11"/>
          <p:cNvSpPr txBox="1"/>
          <p:nvPr/>
        </p:nvSpPr>
        <p:spPr>
          <a:xfrm>
            <a:off x="658541" y="5796782"/>
            <a:ext cx="8485459" cy="481928"/>
          </a:xfrm>
          <a:prstGeom prst="rect">
            <a:avLst/>
          </a:prstGeom>
        </p:spPr>
        <p:txBody>
          <a:bodyPr lIns="0" tIns="0" rIns="0" bIns="0" rtlCol="0" anchor="t">
            <a:spAutoFit/>
          </a:bodyPr>
          <a:lstStyle/>
          <a:p>
            <a:pPr marL="0" lvl="0" indent="0" algn="l">
              <a:lnSpc>
                <a:spcPts val="3775"/>
              </a:lnSpc>
              <a:spcBef>
                <a:spcPct val="0"/>
              </a:spcBef>
            </a:pPr>
            <a:r>
              <a:rPr lang="en-US" sz="3371" spc="-117">
                <a:solidFill>
                  <a:srgbClr val="249989"/>
                </a:solidFill>
                <a:latin typeface="Montserrat Extra-Bold"/>
              </a:rPr>
              <a:t>ASSET PREFERENCE</a:t>
            </a:r>
          </a:p>
        </p:txBody>
      </p:sp>
      <p:sp>
        <p:nvSpPr>
          <p:cNvPr id="12" name="TextBox 12"/>
          <p:cNvSpPr txBox="1"/>
          <p:nvPr/>
        </p:nvSpPr>
        <p:spPr>
          <a:xfrm>
            <a:off x="514350" y="2885781"/>
            <a:ext cx="8629650" cy="2603500"/>
          </a:xfrm>
          <a:prstGeom prst="rect">
            <a:avLst/>
          </a:prstGeom>
        </p:spPr>
        <p:txBody>
          <a:bodyPr lIns="0" tIns="0" rIns="0" bIns="0" rtlCol="0" anchor="t">
            <a:spAutoFit/>
          </a:bodyPr>
          <a:lstStyle/>
          <a:p>
            <a:pPr marL="539749" lvl="1" indent="-269875" algn="just">
              <a:lnSpc>
                <a:spcPts val="3499"/>
              </a:lnSpc>
              <a:buFont typeface="Arial"/>
              <a:buChar char="•"/>
            </a:pPr>
            <a:r>
              <a:rPr lang="en-US" sz="2499">
                <a:solidFill>
                  <a:srgbClr val="000000"/>
                </a:solidFill>
                <a:latin typeface="Montserrat"/>
              </a:rPr>
              <a:t>More experienced participants from both FGs were reluctant towards using a Robo-advisors.</a:t>
            </a:r>
          </a:p>
          <a:p>
            <a:pPr marL="539749" lvl="1" indent="-269875" algn="just">
              <a:lnSpc>
                <a:spcPts val="3499"/>
              </a:lnSpc>
              <a:buFont typeface="Arial"/>
              <a:buChar char="•"/>
            </a:pPr>
            <a:r>
              <a:rPr lang="en-US" sz="2499">
                <a:solidFill>
                  <a:srgbClr val="000000"/>
                </a:solidFill>
                <a:latin typeface="Montserrat"/>
              </a:rPr>
              <a:t>Participants from India with low financial literacy were more open toward the idea of Robo-Advisors.</a:t>
            </a:r>
          </a:p>
          <a:p>
            <a:pPr marL="539749" lvl="1" indent="-269875" algn="just">
              <a:lnSpc>
                <a:spcPts val="3499"/>
              </a:lnSpc>
              <a:buFont typeface="Arial"/>
              <a:buChar char="•"/>
            </a:pPr>
            <a:r>
              <a:rPr lang="en-US" sz="2499">
                <a:solidFill>
                  <a:srgbClr val="000000"/>
                </a:solidFill>
                <a:latin typeface="Montserrat"/>
              </a:rPr>
              <a:t>Participants from India were willing to pay anything lower than a traditional advisor</a:t>
            </a:r>
          </a:p>
        </p:txBody>
      </p:sp>
      <p:sp>
        <p:nvSpPr>
          <p:cNvPr id="13" name="TextBox 13"/>
          <p:cNvSpPr txBox="1"/>
          <p:nvPr/>
        </p:nvSpPr>
        <p:spPr>
          <a:xfrm>
            <a:off x="514350" y="260447"/>
            <a:ext cx="11778555" cy="1094730"/>
          </a:xfrm>
          <a:prstGeom prst="rect">
            <a:avLst/>
          </a:prstGeom>
        </p:spPr>
        <p:txBody>
          <a:bodyPr lIns="0" tIns="0" rIns="0" bIns="0" rtlCol="0" anchor="t">
            <a:spAutoFit/>
          </a:bodyPr>
          <a:lstStyle/>
          <a:p>
            <a:pPr algn="ctr">
              <a:lnSpc>
                <a:spcPts val="8960"/>
              </a:lnSpc>
            </a:pPr>
            <a:r>
              <a:rPr lang="en-US" sz="6400">
                <a:solidFill>
                  <a:srgbClr val="000000"/>
                </a:solidFill>
                <a:latin typeface="Montserrat Extra-Bold"/>
              </a:rPr>
              <a:t>Final Focus Group Findings</a:t>
            </a:r>
          </a:p>
        </p:txBody>
      </p:sp>
      <p:sp>
        <p:nvSpPr>
          <p:cNvPr id="14" name="TextBox 14"/>
          <p:cNvSpPr txBox="1"/>
          <p:nvPr/>
        </p:nvSpPr>
        <p:spPr>
          <a:xfrm>
            <a:off x="514350" y="6395042"/>
            <a:ext cx="8629650" cy="3041650"/>
          </a:xfrm>
          <a:prstGeom prst="rect">
            <a:avLst/>
          </a:prstGeom>
        </p:spPr>
        <p:txBody>
          <a:bodyPr lIns="0" tIns="0" rIns="0" bIns="0" rtlCol="0" anchor="t">
            <a:spAutoFit/>
          </a:bodyPr>
          <a:lstStyle/>
          <a:p>
            <a:pPr marL="539749" lvl="1" indent="-269875" algn="just">
              <a:lnSpc>
                <a:spcPts val="3499"/>
              </a:lnSpc>
              <a:buFont typeface="Arial"/>
              <a:buChar char="•"/>
            </a:pPr>
            <a:r>
              <a:rPr lang="en-US" sz="2499">
                <a:solidFill>
                  <a:srgbClr val="000000"/>
                </a:solidFill>
                <a:latin typeface="Montserrat"/>
              </a:rPr>
              <a:t>Indian participants were not comfortable with trying to invest in crypto because they felt it was not tangible and associated with something physical like stock. </a:t>
            </a:r>
          </a:p>
          <a:p>
            <a:pPr marL="539749" lvl="1" indent="-269875" algn="just">
              <a:lnSpc>
                <a:spcPts val="3499"/>
              </a:lnSpc>
              <a:buFont typeface="Arial"/>
              <a:buChar char="•"/>
            </a:pPr>
            <a:r>
              <a:rPr lang="en-US" sz="2499">
                <a:solidFill>
                  <a:srgbClr val="000000"/>
                </a:solidFill>
                <a:latin typeface="Montserrat"/>
              </a:rPr>
              <a:t>American participants were more willing to try crypto investments. Indian participants is was too new, risky, way to volatile, and pure speculation.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562365" y="416573"/>
            <a:ext cx="6026418" cy="9453854"/>
          </a:xfrm>
          <a:prstGeom prst="rect">
            <a:avLst/>
          </a:prstGeom>
          <a:solidFill>
            <a:srgbClr val="249989"/>
          </a:solidFill>
        </p:spPr>
      </p:sp>
      <p:grpSp>
        <p:nvGrpSpPr>
          <p:cNvPr id="3" name="Group 3"/>
          <p:cNvGrpSpPr/>
          <p:nvPr/>
        </p:nvGrpSpPr>
        <p:grpSpPr>
          <a:xfrm>
            <a:off x="10270544" y="1685160"/>
            <a:ext cx="6583642" cy="6916679"/>
            <a:chOff x="0" y="0"/>
            <a:chExt cx="8778189" cy="9222239"/>
          </a:xfrm>
        </p:grpSpPr>
        <p:pic>
          <p:nvPicPr>
            <p:cNvPr id="4" name="Picture 4"/>
            <p:cNvPicPr>
              <a:picLocks noChangeAspect="1"/>
            </p:cNvPicPr>
            <p:nvPr/>
          </p:nvPicPr>
          <p:blipFill>
            <a:blip r:embed="rId2"/>
            <a:srcRect l="25846" r="25846"/>
            <a:stretch>
              <a:fillRect/>
            </a:stretch>
          </p:blipFill>
          <p:spPr>
            <a:xfrm>
              <a:off x="0" y="0"/>
              <a:ext cx="8778189" cy="9222239"/>
            </a:xfrm>
            <a:prstGeom prst="rect">
              <a:avLst/>
            </a:prstGeom>
          </p:spPr>
        </p:pic>
      </p:grpSp>
      <p:grpSp>
        <p:nvGrpSpPr>
          <p:cNvPr id="5" name="Group 5"/>
          <p:cNvGrpSpPr/>
          <p:nvPr/>
        </p:nvGrpSpPr>
        <p:grpSpPr>
          <a:xfrm>
            <a:off x="1402001" y="4768870"/>
            <a:ext cx="374630" cy="374630"/>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9989"/>
            </a:solidFill>
          </p:spPr>
        </p:sp>
      </p:grpSp>
      <p:grpSp>
        <p:nvGrpSpPr>
          <p:cNvPr id="7" name="Group 7"/>
          <p:cNvGrpSpPr/>
          <p:nvPr/>
        </p:nvGrpSpPr>
        <p:grpSpPr>
          <a:xfrm>
            <a:off x="1402001" y="7771606"/>
            <a:ext cx="447818" cy="447818"/>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9989"/>
            </a:solidFill>
          </p:spPr>
        </p:sp>
      </p:grpSp>
      <p:sp>
        <p:nvSpPr>
          <p:cNvPr id="9" name="TextBox 9"/>
          <p:cNvSpPr txBox="1"/>
          <p:nvPr/>
        </p:nvSpPr>
        <p:spPr>
          <a:xfrm>
            <a:off x="2144982" y="3881437"/>
            <a:ext cx="6385821" cy="2438400"/>
          </a:xfrm>
          <a:prstGeom prst="rect">
            <a:avLst/>
          </a:prstGeom>
        </p:spPr>
        <p:txBody>
          <a:bodyPr lIns="0" tIns="0" rIns="0" bIns="0" rtlCol="0" anchor="t">
            <a:spAutoFit/>
          </a:bodyPr>
          <a:lstStyle/>
          <a:p>
            <a:pPr>
              <a:lnSpc>
                <a:spcPts val="3974"/>
              </a:lnSpc>
            </a:pPr>
            <a:r>
              <a:rPr lang="en-US" sz="2499" spc="-87">
                <a:solidFill>
                  <a:srgbClr val="000000"/>
                </a:solidFill>
                <a:latin typeface="Montserrat"/>
              </a:rPr>
              <a:t>Financially illiterate participants invested less in stocks and crypto. Both US and India participants stated they would invest more if they have more financial knowledge.</a:t>
            </a:r>
          </a:p>
        </p:txBody>
      </p:sp>
      <p:sp>
        <p:nvSpPr>
          <p:cNvPr id="10" name="TextBox 10"/>
          <p:cNvSpPr txBox="1"/>
          <p:nvPr/>
        </p:nvSpPr>
        <p:spPr>
          <a:xfrm>
            <a:off x="2144982" y="6733453"/>
            <a:ext cx="6385821" cy="2438400"/>
          </a:xfrm>
          <a:prstGeom prst="rect">
            <a:avLst/>
          </a:prstGeom>
        </p:spPr>
        <p:txBody>
          <a:bodyPr lIns="0" tIns="0" rIns="0" bIns="0" rtlCol="0" anchor="t">
            <a:spAutoFit/>
          </a:bodyPr>
          <a:lstStyle/>
          <a:p>
            <a:pPr>
              <a:lnSpc>
                <a:spcPts val="3974"/>
              </a:lnSpc>
            </a:pPr>
            <a:r>
              <a:rPr lang="en-US" sz="2499" spc="-87">
                <a:solidFill>
                  <a:srgbClr val="000000"/>
                </a:solidFill>
                <a:latin typeface="Montserrat"/>
              </a:rPr>
              <a:t>Both FGs had a common theme of social influence impacting whether or not they invested. Many started or tried investing because their friends and family were seeing a rate of return. </a:t>
            </a:r>
          </a:p>
        </p:txBody>
      </p:sp>
      <p:sp>
        <p:nvSpPr>
          <p:cNvPr id="11" name="TextBox 11"/>
          <p:cNvSpPr txBox="1"/>
          <p:nvPr/>
        </p:nvSpPr>
        <p:spPr>
          <a:xfrm>
            <a:off x="1328813" y="483248"/>
            <a:ext cx="7815187" cy="3239308"/>
          </a:xfrm>
          <a:prstGeom prst="rect">
            <a:avLst/>
          </a:prstGeom>
        </p:spPr>
        <p:txBody>
          <a:bodyPr lIns="0" tIns="0" rIns="0" bIns="0" rtlCol="0" anchor="t">
            <a:spAutoFit/>
          </a:bodyPr>
          <a:lstStyle/>
          <a:p>
            <a:pPr algn="ctr">
              <a:lnSpc>
                <a:spcPts val="8489"/>
              </a:lnSpc>
              <a:spcBef>
                <a:spcPct val="0"/>
              </a:spcBef>
            </a:pPr>
            <a:r>
              <a:rPr lang="en-US" sz="7579" spc="-265">
                <a:solidFill>
                  <a:srgbClr val="249989"/>
                </a:solidFill>
                <a:latin typeface="Montserrat Extra-Bold"/>
              </a:rPr>
              <a:t>FINAL FOCUS GROUP FINDINGS</a:t>
            </a:r>
          </a:p>
        </p:txBody>
      </p:sp>
      <p:sp>
        <p:nvSpPr>
          <p:cNvPr id="12" name="AutoShape 12"/>
          <p:cNvSpPr/>
          <p:nvPr/>
        </p:nvSpPr>
        <p:spPr>
          <a:xfrm>
            <a:off x="0" y="9422602"/>
            <a:ext cx="2804002" cy="407979"/>
          </a:xfrm>
          <a:prstGeom prst="rect">
            <a:avLst/>
          </a:prstGeom>
          <a:solidFill>
            <a:srgbClr val="ECECEC"/>
          </a:solidFill>
        </p:spPr>
      </p:sp>
      <p:sp>
        <p:nvSpPr>
          <p:cNvPr id="13" name="AutoShape 13"/>
          <p:cNvSpPr/>
          <p:nvPr/>
        </p:nvSpPr>
        <p:spPr>
          <a:xfrm>
            <a:off x="-166152" y="-103063"/>
            <a:ext cx="332305" cy="4776016"/>
          </a:xfrm>
          <a:prstGeom prst="rect">
            <a:avLst/>
          </a:prstGeom>
          <a:solidFill>
            <a:srgbClr val="249989"/>
          </a:solid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562365" y="416573"/>
            <a:ext cx="6026418" cy="9453854"/>
          </a:xfrm>
          <a:prstGeom prst="rect">
            <a:avLst/>
          </a:prstGeom>
          <a:solidFill>
            <a:srgbClr val="249989"/>
          </a:solidFill>
        </p:spPr>
      </p:sp>
      <p:grpSp>
        <p:nvGrpSpPr>
          <p:cNvPr id="3" name="Group 3"/>
          <p:cNvGrpSpPr/>
          <p:nvPr/>
        </p:nvGrpSpPr>
        <p:grpSpPr>
          <a:xfrm>
            <a:off x="10165543" y="1300756"/>
            <a:ext cx="6793644" cy="7685487"/>
            <a:chOff x="0" y="0"/>
            <a:chExt cx="9058192" cy="10247316"/>
          </a:xfrm>
        </p:grpSpPr>
        <p:pic>
          <p:nvPicPr>
            <p:cNvPr id="4" name="Picture 4"/>
            <p:cNvPicPr>
              <a:picLocks noChangeAspect="1"/>
            </p:cNvPicPr>
            <p:nvPr/>
          </p:nvPicPr>
          <p:blipFill>
            <a:blip r:embed="rId2"/>
            <a:srcRect l="25138" r="25138"/>
            <a:stretch>
              <a:fillRect/>
            </a:stretch>
          </p:blipFill>
          <p:spPr>
            <a:xfrm>
              <a:off x="0" y="0"/>
              <a:ext cx="9058192" cy="10247316"/>
            </a:xfrm>
            <a:prstGeom prst="rect">
              <a:avLst/>
            </a:prstGeom>
          </p:spPr>
        </p:pic>
      </p:grpSp>
      <p:grpSp>
        <p:nvGrpSpPr>
          <p:cNvPr id="5" name="Group 5"/>
          <p:cNvGrpSpPr/>
          <p:nvPr/>
        </p:nvGrpSpPr>
        <p:grpSpPr>
          <a:xfrm>
            <a:off x="1328813" y="4621542"/>
            <a:ext cx="481396" cy="481396"/>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9989"/>
            </a:solidFill>
          </p:spPr>
        </p:sp>
      </p:grpSp>
      <p:grpSp>
        <p:nvGrpSpPr>
          <p:cNvPr id="7" name="Group 7"/>
          <p:cNvGrpSpPr/>
          <p:nvPr/>
        </p:nvGrpSpPr>
        <p:grpSpPr>
          <a:xfrm>
            <a:off x="1328813" y="5923391"/>
            <a:ext cx="481396" cy="481396"/>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9989"/>
            </a:solidFill>
          </p:spPr>
        </p:sp>
      </p:grpSp>
      <p:sp>
        <p:nvSpPr>
          <p:cNvPr id="9" name="AutoShape 9"/>
          <p:cNvSpPr/>
          <p:nvPr/>
        </p:nvSpPr>
        <p:spPr>
          <a:xfrm>
            <a:off x="0" y="9422602"/>
            <a:ext cx="2804002" cy="407979"/>
          </a:xfrm>
          <a:prstGeom prst="rect">
            <a:avLst/>
          </a:prstGeom>
          <a:solidFill>
            <a:srgbClr val="ECECEC"/>
          </a:solidFill>
        </p:spPr>
      </p:sp>
      <p:sp>
        <p:nvSpPr>
          <p:cNvPr id="10" name="AutoShape 10"/>
          <p:cNvSpPr/>
          <p:nvPr/>
        </p:nvSpPr>
        <p:spPr>
          <a:xfrm>
            <a:off x="-166152" y="-103063"/>
            <a:ext cx="332305" cy="4776016"/>
          </a:xfrm>
          <a:prstGeom prst="rect">
            <a:avLst/>
          </a:prstGeom>
          <a:solidFill>
            <a:srgbClr val="249989"/>
          </a:solidFill>
        </p:spPr>
      </p:sp>
      <p:sp>
        <p:nvSpPr>
          <p:cNvPr id="11" name="TextBox 11"/>
          <p:cNvSpPr txBox="1"/>
          <p:nvPr/>
        </p:nvSpPr>
        <p:spPr>
          <a:xfrm>
            <a:off x="2206179" y="4526292"/>
            <a:ext cx="6864633" cy="1006538"/>
          </a:xfrm>
          <a:prstGeom prst="rect">
            <a:avLst/>
          </a:prstGeom>
        </p:spPr>
        <p:txBody>
          <a:bodyPr lIns="0" tIns="0" rIns="0" bIns="0" rtlCol="0" anchor="t">
            <a:spAutoFit/>
          </a:bodyPr>
          <a:lstStyle/>
          <a:p>
            <a:pPr>
              <a:lnSpc>
                <a:spcPts val="4111"/>
              </a:lnSpc>
            </a:pPr>
            <a:r>
              <a:rPr lang="en-US" sz="2687" spc="-94">
                <a:solidFill>
                  <a:srgbClr val="000000"/>
                </a:solidFill>
                <a:latin typeface="Montserrat"/>
              </a:rPr>
              <a:t>Questions and answer choices were made based on focus group findings.</a:t>
            </a:r>
          </a:p>
        </p:txBody>
      </p:sp>
      <p:sp>
        <p:nvSpPr>
          <p:cNvPr id="12" name="TextBox 12"/>
          <p:cNvSpPr txBox="1"/>
          <p:nvPr/>
        </p:nvSpPr>
        <p:spPr>
          <a:xfrm>
            <a:off x="2206179" y="5828141"/>
            <a:ext cx="6864633" cy="1006538"/>
          </a:xfrm>
          <a:prstGeom prst="rect">
            <a:avLst/>
          </a:prstGeom>
        </p:spPr>
        <p:txBody>
          <a:bodyPr lIns="0" tIns="0" rIns="0" bIns="0" rtlCol="0" anchor="t">
            <a:spAutoFit/>
          </a:bodyPr>
          <a:lstStyle/>
          <a:p>
            <a:pPr>
              <a:lnSpc>
                <a:spcPts val="4111"/>
              </a:lnSpc>
            </a:pPr>
            <a:r>
              <a:rPr lang="en-US" sz="2687" spc="-94">
                <a:solidFill>
                  <a:srgbClr val="000000"/>
                </a:solidFill>
                <a:latin typeface="Montserrat"/>
              </a:rPr>
              <a:t>Ordinal, Nominal, Ratio, and Interval Questions</a:t>
            </a:r>
          </a:p>
        </p:txBody>
      </p:sp>
      <p:sp>
        <p:nvSpPr>
          <p:cNvPr id="13" name="TextBox 13"/>
          <p:cNvSpPr txBox="1"/>
          <p:nvPr/>
        </p:nvSpPr>
        <p:spPr>
          <a:xfrm>
            <a:off x="1328813" y="2273244"/>
            <a:ext cx="8006919" cy="1086658"/>
          </a:xfrm>
          <a:prstGeom prst="rect">
            <a:avLst/>
          </a:prstGeom>
        </p:spPr>
        <p:txBody>
          <a:bodyPr lIns="0" tIns="0" rIns="0" bIns="0" rtlCol="0" anchor="t">
            <a:spAutoFit/>
          </a:bodyPr>
          <a:lstStyle/>
          <a:p>
            <a:pPr>
              <a:lnSpc>
                <a:spcPts val="8489"/>
              </a:lnSpc>
              <a:spcBef>
                <a:spcPct val="0"/>
              </a:spcBef>
            </a:pPr>
            <a:r>
              <a:rPr lang="en-US" sz="7579" spc="-265">
                <a:solidFill>
                  <a:srgbClr val="249989"/>
                </a:solidFill>
                <a:latin typeface="Montserrat Extra-Bold"/>
              </a:rPr>
              <a:t>SURVEY DESIGN</a:t>
            </a:r>
          </a:p>
        </p:txBody>
      </p:sp>
      <p:grpSp>
        <p:nvGrpSpPr>
          <p:cNvPr id="14" name="Group 14"/>
          <p:cNvGrpSpPr/>
          <p:nvPr/>
        </p:nvGrpSpPr>
        <p:grpSpPr>
          <a:xfrm>
            <a:off x="1328813" y="7223922"/>
            <a:ext cx="481396" cy="481396"/>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9989"/>
            </a:solidFill>
          </p:spPr>
        </p:sp>
      </p:grpSp>
      <p:sp>
        <p:nvSpPr>
          <p:cNvPr id="16" name="TextBox 16"/>
          <p:cNvSpPr txBox="1"/>
          <p:nvPr/>
        </p:nvSpPr>
        <p:spPr>
          <a:xfrm>
            <a:off x="2206179" y="7154424"/>
            <a:ext cx="6864633" cy="1006538"/>
          </a:xfrm>
          <a:prstGeom prst="rect">
            <a:avLst/>
          </a:prstGeom>
        </p:spPr>
        <p:txBody>
          <a:bodyPr lIns="0" tIns="0" rIns="0" bIns="0" rtlCol="0" anchor="t">
            <a:spAutoFit/>
          </a:bodyPr>
          <a:lstStyle/>
          <a:p>
            <a:pPr>
              <a:lnSpc>
                <a:spcPts val="4111"/>
              </a:lnSpc>
            </a:pPr>
            <a:r>
              <a:rPr lang="en-US" sz="2687" spc="-94">
                <a:solidFill>
                  <a:srgbClr val="000000"/>
                </a:solidFill>
                <a:latin typeface="Montserrat"/>
              </a:rPr>
              <a:t>2 samples of at least 50 people each to ensure normality (n=50 India, n=50 US)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562365" y="416573"/>
            <a:ext cx="6026418" cy="9453854"/>
          </a:xfrm>
          <a:prstGeom prst="rect">
            <a:avLst/>
          </a:prstGeom>
          <a:solidFill>
            <a:srgbClr val="249989"/>
          </a:solidFill>
        </p:spPr>
      </p:sp>
      <p:grpSp>
        <p:nvGrpSpPr>
          <p:cNvPr id="3" name="Group 3"/>
          <p:cNvGrpSpPr/>
          <p:nvPr/>
        </p:nvGrpSpPr>
        <p:grpSpPr>
          <a:xfrm>
            <a:off x="10165543" y="1300756"/>
            <a:ext cx="6793644" cy="7685487"/>
            <a:chOff x="0" y="0"/>
            <a:chExt cx="9058192" cy="10247316"/>
          </a:xfrm>
        </p:grpSpPr>
        <p:pic>
          <p:nvPicPr>
            <p:cNvPr id="4" name="Picture 4"/>
            <p:cNvPicPr>
              <a:picLocks noChangeAspect="1"/>
            </p:cNvPicPr>
            <p:nvPr/>
          </p:nvPicPr>
          <p:blipFill>
            <a:blip r:embed="rId2"/>
            <a:srcRect l="20497" r="20497"/>
            <a:stretch>
              <a:fillRect/>
            </a:stretch>
          </p:blipFill>
          <p:spPr>
            <a:xfrm>
              <a:off x="0" y="0"/>
              <a:ext cx="9058192" cy="10247316"/>
            </a:xfrm>
            <a:prstGeom prst="rect">
              <a:avLst/>
            </a:prstGeom>
          </p:spPr>
        </p:pic>
      </p:grpSp>
      <p:grpSp>
        <p:nvGrpSpPr>
          <p:cNvPr id="5" name="Group 5"/>
          <p:cNvGrpSpPr/>
          <p:nvPr/>
        </p:nvGrpSpPr>
        <p:grpSpPr>
          <a:xfrm>
            <a:off x="1268182" y="3634390"/>
            <a:ext cx="489717" cy="489717"/>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9989"/>
            </a:solidFill>
          </p:spPr>
        </p:sp>
      </p:grpSp>
      <p:grpSp>
        <p:nvGrpSpPr>
          <p:cNvPr id="7" name="Group 7"/>
          <p:cNvGrpSpPr/>
          <p:nvPr/>
        </p:nvGrpSpPr>
        <p:grpSpPr>
          <a:xfrm>
            <a:off x="1268182" y="4727161"/>
            <a:ext cx="489717" cy="489717"/>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9989"/>
            </a:solidFill>
          </p:spPr>
        </p:sp>
      </p:grpSp>
      <p:sp>
        <p:nvSpPr>
          <p:cNvPr id="9" name="AutoShape 9"/>
          <p:cNvSpPr/>
          <p:nvPr/>
        </p:nvSpPr>
        <p:spPr>
          <a:xfrm>
            <a:off x="0" y="9422602"/>
            <a:ext cx="2804002" cy="407979"/>
          </a:xfrm>
          <a:prstGeom prst="rect">
            <a:avLst/>
          </a:prstGeom>
          <a:solidFill>
            <a:srgbClr val="ECECEC"/>
          </a:solidFill>
        </p:spPr>
      </p:sp>
      <p:sp>
        <p:nvSpPr>
          <p:cNvPr id="10" name="AutoShape 10"/>
          <p:cNvSpPr/>
          <p:nvPr/>
        </p:nvSpPr>
        <p:spPr>
          <a:xfrm>
            <a:off x="-166152" y="-103063"/>
            <a:ext cx="332305" cy="4776016"/>
          </a:xfrm>
          <a:prstGeom prst="rect">
            <a:avLst/>
          </a:prstGeom>
          <a:solidFill>
            <a:srgbClr val="249989"/>
          </a:solidFill>
        </p:spPr>
      </p:sp>
      <p:grpSp>
        <p:nvGrpSpPr>
          <p:cNvPr id="11" name="Group 11"/>
          <p:cNvGrpSpPr/>
          <p:nvPr/>
        </p:nvGrpSpPr>
        <p:grpSpPr>
          <a:xfrm>
            <a:off x="1268182" y="6665429"/>
            <a:ext cx="489717" cy="489717"/>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9989"/>
            </a:solidFill>
          </p:spPr>
        </p:sp>
      </p:grpSp>
      <p:sp>
        <p:nvSpPr>
          <p:cNvPr id="13" name="TextBox 13"/>
          <p:cNvSpPr txBox="1"/>
          <p:nvPr/>
        </p:nvSpPr>
        <p:spPr>
          <a:xfrm>
            <a:off x="2160713" y="3653440"/>
            <a:ext cx="6983287" cy="394125"/>
          </a:xfrm>
          <a:prstGeom prst="rect">
            <a:avLst/>
          </a:prstGeom>
        </p:spPr>
        <p:txBody>
          <a:bodyPr lIns="0" tIns="0" rIns="0" bIns="0" rtlCol="0" anchor="t">
            <a:spAutoFit/>
          </a:bodyPr>
          <a:lstStyle/>
          <a:p>
            <a:pPr>
              <a:lnSpc>
                <a:spcPts val="3061"/>
              </a:lnSpc>
              <a:spcBef>
                <a:spcPct val="0"/>
              </a:spcBef>
            </a:pPr>
            <a:r>
              <a:rPr lang="en-US" sz="2733" spc="-95">
                <a:solidFill>
                  <a:srgbClr val="000000"/>
                </a:solidFill>
                <a:latin typeface="Montserrat"/>
              </a:rPr>
              <a:t>Non-probability and river sampling</a:t>
            </a:r>
          </a:p>
        </p:txBody>
      </p:sp>
      <p:sp>
        <p:nvSpPr>
          <p:cNvPr id="14" name="TextBox 14"/>
          <p:cNvSpPr txBox="1"/>
          <p:nvPr/>
        </p:nvSpPr>
        <p:spPr>
          <a:xfrm>
            <a:off x="2154568" y="4641436"/>
            <a:ext cx="6983287" cy="1546244"/>
          </a:xfrm>
          <a:prstGeom prst="rect">
            <a:avLst/>
          </a:prstGeom>
        </p:spPr>
        <p:txBody>
          <a:bodyPr lIns="0" tIns="0" rIns="0" bIns="0" rtlCol="0" anchor="t">
            <a:spAutoFit/>
          </a:bodyPr>
          <a:lstStyle/>
          <a:p>
            <a:pPr>
              <a:lnSpc>
                <a:spcPts val="4155"/>
              </a:lnSpc>
            </a:pPr>
            <a:r>
              <a:rPr lang="en-US" sz="2733" spc="-95">
                <a:solidFill>
                  <a:srgbClr val="000000"/>
                </a:solidFill>
                <a:latin typeface="Montserrat"/>
              </a:rPr>
              <a:t>Increase </a:t>
            </a:r>
            <a:r>
              <a:rPr lang="en-US" sz="2733" spc="-95">
                <a:solidFill>
                  <a:srgbClr val="000000"/>
                </a:solidFill>
                <a:latin typeface="Montserrat Bold"/>
              </a:rPr>
              <a:t>reliability</a:t>
            </a:r>
            <a:r>
              <a:rPr lang="en-US" sz="2733" spc="-95">
                <a:solidFill>
                  <a:srgbClr val="000000"/>
                </a:solidFill>
                <a:latin typeface="Montserrat"/>
              </a:rPr>
              <a:t> by asking similar questions that measure the same independent and dependent variables</a:t>
            </a:r>
          </a:p>
        </p:txBody>
      </p:sp>
      <p:sp>
        <p:nvSpPr>
          <p:cNvPr id="15" name="TextBox 15"/>
          <p:cNvSpPr txBox="1"/>
          <p:nvPr/>
        </p:nvSpPr>
        <p:spPr>
          <a:xfrm>
            <a:off x="1268182" y="1774953"/>
            <a:ext cx="8006919" cy="1086658"/>
          </a:xfrm>
          <a:prstGeom prst="rect">
            <a:avLst/>
          </a:prstGeom>
        </p:spPr>
        <p:txBody>
          <a:bodyPr lIns="0" tIns="0" rIns="0" bIns="0" rtlCol="0" anchor="t">
            <a:spAutoFit/>
          </a:bodyPr>
          <a:lstStyle/>
          <a:p>
            <a:pPr>
              <a:lnSpc>
                <a:spcPts val="8489"/>
              </a:lnSpc>
              <a:spcBef>
                <a:spcPct val="0"/>
              </a:spcBef>
            </a:pPr>
            <a:r>
              <a:rPr lang="en-US" sz="7579" spc="-265">
                <a:solidFill>
                  <a:srgbClr val="249989"/>
                </a:solidFill>
                <a:latin typeface="Montserrat Extra-Bold"/>
              </a:rPr>
              <a:t>SURVEY DESIGN</a:t>
            </a:r>
          </a:p>
        </p:txBody>
      </p:sp>
      <p:sp>
        <p:nvSpPr>
          <p:cNvPr id="16" name="TextBox 16"/>
          <p:cNvSpPr txBox="1"/>
          <p:nvPr/>
        </p:nvSpPr>
        <p:spPr>
          <a:xfrm>
            <a:off x="2160713" y="6579704"/>
            <a:ext cx="6983287" cy="2070119"/>
          </a:xfrm>
          <a:prstGeom prst="rect">
            <a:avLst/>
          </a:prstGeom>
        </p:spPr>
        <p:txBody>
          <a:bodyPr lIns="0" tIns="0" rIns="0" bIns="0" rtlCol="0" anchor="t">
            <a:spAutoFit/>
          </a:bodyPr>
          <a:lstStyle/>
          <a:p>
            <a:pPr>
              <a:lnSpc>
                <a:spcPts val="4155"/>
              </a:lnSpc>
            </a:pPr>
            <a:r>
              <a:rPr lang="en-US" sz="2733" spc="-95">
                <a:solidFill>
                  <a:srgbClr val="000000"/>
                </a:solidFill>
                <a:latin typeface="Montserrat"/>
              </a:rPr>
              <a:t>Increased </a:t>
            </a:r>
            <a:r>
              <a:rPr lang="en-US" sz="2733" spc="-95">
                <a:solidFill>
                  <a:srgbClr val="000000"/>
                </a:solidFill>
                <a:latin typeface="Montserrat Bold"/>
              </a:rPr>
              <a:t>validity</a:t>
            </a:r>
            <a:r>
              <a:rPr lang="en-US" sz="2733" spc="-95">
                <a:solidFill>
                  <a:srgbClr val="000000"/>
                </a:solidFill>
                <a:latin typeface="Montserrat"/>
              </a:rPr>
              <a:t> by doing prior screening and color-coding the question to ensure they were measuring the appropriate independent and dependent variables.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956936" y="1545468"/>
            <a:ext cx="7431953" cy="7448503"/>
            <a:chOff x="0" y="0"/>
            <a:chExt cx="9909270" cy="9931338"/>
          </a:xfrm>
        </p:grpSpPr>
        <p:pic>
          <p:nvPicPr>
            <p:cNvPr id="3" name="Picture 3"/>
            <p:cNvPicPr>
              <a:picLocks noChangeAspect="1"/>
            </p:cNvPicPr>
            <p:nvPr/>
          </p:nvPicPr>
          <p:blipFill>
            <a:blip r:embed="rId2"/>
            <a:srcRect t="12919" b="12919"/>
            <a:stretch>
              <a:fillRect/>
            </a:stretch>
          </p:blipFill>
          <p:spPr>
            <a:xfrm>
              <a:off x="0" y="0"/>
              <a:ext cx="9909270" cy="4901722"/>
            </a:xfrm>
            <a:prstGeom prst="rect">
              <a:avLst/>
            </a:prstGeom>
          </p:spPr>
        </p:pic>
        <p:pic>
          <p:nvPicPr>
            <p:cNvPr id="4" name="Picture 4"/>
            <p:cNvPicPr>
              <a:picLocks noChangeAspect="1"/>
            </p:cNvPicPr>
            <p:nvPr/>
          </p:nvPicPr>
          <p:blipFill>
            <a:blip r:embed="rId3"/>
            <a:srcRect l="22489" r="41770"/>
            <a:stretch>
              <a:fillRect/>
            </a:stretch>
          </p:blipFill>
          <p:spPr>
            <a:xfrm>
              <a:off x="0" y="5029616"/>
              <a:ext cx="4890688" cy="4901722"/>
            </a:xfrm>
            <a:prstGeom prst="rect">
              <a:avLst/>
            </a:prstGeom>
          </p:spPr>
        </p:pic>
        <p:pic>
          <p:nvPicPr>
            <p:cNvPr id="5" name="Picture 5"/>
            <p:cNvPicPr>
              <a:picLocks noChangeAspect="1"/>
            </p:cNvPicPr>
            <p:nvPr/>
          </p:nvPicPr>
          <p:blipFill>
            <a:blip r:embed="rId4"/>
            <a:srcRect l="16750" r="16750"/>
            <a:stretch>
              <a:fillRect/>
            </a:stretch>
          </p:blipFill>
          <p:spPr>
            <a:xfrm>
              <a:off x="5018582" y="5029616"/>
              <a:ext cx="4890688" cy="4901722"/>
            </a:xfrm>
            <a:prstGeom prst="rect">
              <a:avLst/>
            </a:prstGeom>
          </p:spPr>
        </p:pic>
      </p:grpSp>
      <p:sp>
        <p:nvSpPr>
          <p:cNvPr id="6" name="AutoShape 6"/>
          <p:cNvSpPr/>
          <p:nvPr/>
        </p:nvSpPr>
        <p:spPr>
          <a:xfrm>
            <a:off x="0" y="9872222"/>
            <a:ext cx="2804002" cy="407979"/>
          </a:xfrm>
          <a:prstGeom prst="rect">
            <a:avLst/>
          </a:prstGeom>
          <a:solidFill>
            <a:srgbClr val="ECECEC"/>
          </a:solidFill>
        </p:spPr>
      </p:sp>
      <p:sp>
        <p:nvSpPr>
          <p:cNvPr id="7" name="AutoShape 7"/>
          <p:cNvSpPr/>
          <p:nvPr/>
        </p:nvSpPr>
        <p:spPr>
          <a:xfrm>
            <a:off x="15483998" y="461745"/>
            <a:ext cx="2804002" cy="407979"/>
          </a:xfrm>
          <a:prstGeom prst="rect">
            <a:avLst/>
          </a:prstGeom>
          <a:solidFill>
            <a:srgbClr val="ECECEC"/>
          </a:solidFill>
        </p:spPr>
      </p:sp>
      <p:sp>
        <p:nvSpPr>
          <p:cNvPr id="8" name="AutoShape 8"/>
          <p:cNvSpPr/>
          <p:nvPr/>
        </p:nvSpPr>
        <p:spPr>
          <a:xfrm>
            <a:off x="13737707" y="9193996"/>
            <a:ext cx="3651182" cy="616332"/>
          </a:xfrm>
          <a:prstGeom prst="rect">
            <a:avLst/>
          </a:prstGeom>
          <a:solidFill>
            <a:srgbClr val="249989"/>
          </a:solidFill>
        </p:spPr>
      </p:sp>
      <p:sp>
        <p:nvSpPr>
          <p:cNvPr id="9" name="AutoShape 9"/>
          <p:cNvSpPr/>
          <p:nvPr/>
        </p:nvSpPr>
        <p:spPr>
          <a:xfrm>
            <a:off x="9956936" y="9193996"/>
            <a:ext cx="3674694" cy="616332"/>
          </a:xfrm>
          <a:prstGeom prst="rect">
            <a:avLst/>
          </a:prstGeom>
          <a:solidFill>
            <a:srgbClr val="249989"/>
          </a:solidFill>
        </p:spPr>
      </p:sp>
      <p:sp>
        <p:nvSpPr>
          <p:cNvPr id="10" name="TextBox 10"/>
          <p:cNvSpPr txBox="1"/>
          <p:nvPr/>
        </p:nvSpPr>
        <p:spPr>
          <a:xfrm>
            <a:off x="658541" y="1660800"/>
            <a:ext cx="8999809" cy="472020"/>
          </a:xfrm>
          <a:prstGeom prst="rect">
            <a:avLst/>
          </a:prstGeom>
        </p:spPr>
        <p:txBody>
          <a:bodyPr lIns="0" tIns="0" rIns="0" bIns="0" rtlCol="0" anchor="t">
            <a:spAutoFit/>
          </a:bodyPr>
          <a:lstStyle/>
          <a:p>
            <a:pPr marL="0" lvl="0" indent="0" algn="l">
              <a:lnSpc>
                <a:spcPts val="3733"/>
              </a:lnSpc>
              <a:spcBef>
                <a:spcPct val="0"/>
              </a:spcBef>
            </a:pPr>
            <a:r>
              <a:rPr lang="en-US" sz="3333" spc="-116">
                <a:solidFill>
                  <a:srgbClr val="249989"/>
                </a:solidFill>
                <a:latin typeface="Montserrat Extra-Bold"/>
              </a:rPr>
              <a:t>SURVEY DESIGN</a:t>
            </a:r>
          </a:p>
        </p:txBody>
      </p:sp>
      <p:sp>
        <p:nvSpPr>
          <p:cNvPr id="11" name="TextBox 11"/>
          <p:cNvSpPr txBox="1"/>
          <p:nvPr/>
        </p:nvSpPr>
        <p:spPr>
          <a:xfrm>
            <a:off x="658541" y="5564995"/>
            <a:ext cx="8485459" cy="481928"/>
          </a:xfrm>
          <a:prstGeom prst="rect">
            <a:avLst/>
          </a:prstGeom>
        </p:spPr>
        <p:txBody>
          <a:bodyPr lIns="0" tIns="0" rIns="0" bIns="0" rtlCol="0" anchor="t">
            <a:spAutoFit/>
          </a:bodyPr>
          <a:lstStyle/>
          <a:p>
            <a:pPr marL="0" lvl="0" indent="0" algn="l">
              <a:lnSpc>
                <a:spcPts val="3775"/>
              </a:lnSpc>
              <a:spcBef>
                <a:spcPct val="0"/>
              </a:spcBef>
            </a:pPr>
            <a:r>
              <a:rPr lang="en-US" sz="3371" spc="-117">
                <a:solidFill>
                  <a:srgbClr val="249989"/>
                </a:solidFill>
                <a:latin typeface="Montserrat Extra-Bold"/>
              </a:rPr>
              <a:t>LEARNINGS</a:t>
            </a:r>
          </a:p>
        </p:txBody>
      </p:sp>
      <p:sp>
        <p:nvSpPr>
          <p:cNvPr id="12" name="TextBox 12"/>
          <p:cNvSpPr txBox="1"/>
          <p:nvPr/>
        </p:nvSpPr>
        <p:spPr>
          <a:xfrm>
            <a:off x="431902" y="2228070"/>
            <a:ext cx="8629650" cy="3041650"/>
          </a:xfrm>
          <a:prstGeom prst="rect">
            <a:avLst/>
          </a:prstGeom>
        </p:spPr>
        <p:txBody>
          <a:bodyPr lIns="0" tIns="0" rIns="0" bIns="0" rtlCol="0" anchor="t">
            <a:spAutoFit/>
          </a:bodyPr>
          <a:lstStyle/>
          <a:p>
            <a:pPr marL="539749" lvl="1" indent="-269875" algn="just">
              <a:lnSpc>
                <a:spcPts val="3499"/>
              </a:lnSpc>
              <a:buFont typeface="Arial"/>
              <a:buChar char="•"/>
            </a:pPr>
            <a:r>
              <a:rPr lang="en-US" sz="2499">
                <a:solidFill>
                  <a:srgbClr val="000000"/>
                </a:solidFill>
                <a:latin typeface="Montserrat"/>
              </a:rPr>
              <a:t>Intro and Consent Form (Advertise Incentive)</a:t>
            </a:r>
          </a:p>
          <a:p>
            <a:pPr marL="539749" lvl="1" indent="-269875" algn="just">
              <a:lnSpc>
                <a:spcPts val="3499"/>
              </a:lnSpc>
              <a:buFont typeface="Arial"/>
              <a:buChar char="•"/>
            </a:pPr>
            <a:r>
              <a:rPr lang="en-US" sz="2499">
                <a:solidFill>
                  <a:srgbClr val="000000"/>
                </a:solidFill>
                <a:latin typeface="Montserrat"/>
              </a:rPr>
              <a:t>Simple Questions at beginning that introduces topics</a:t>
            </a:r>
          </a:p>
          <a:p>
            <a:pPr marL="539749" lvl="1" indent="-269875" algn="just">
              <a:lnSpc>
                <a:spcPts val="3499"/>
              </a:lnSpc>
              <a:buFont typeface="Arial"/>
              <a:buChar char="•"/>
            </a:pPr>
            <a:r>
              <a:rPr lang="en-US" sz="2499">
                <a:solidFill>
                  <a:srgbClr val="000000"/>
                </a:solidFill>
                <a:latin typeface="Montserrat"/>
              </a:rPr>
              <a:t>Complex behaviors and preference questions regarding investing and wealth management</a:t>
            </a:r>
          </a:p>
          <a:p>
            <a:pPr marL="539749" lvl="1" indent="-269875" algn="just">
              <a:lnSpc>
                <a:spcPts val="3499"/>
              </a:lnSpc>
              <a:buFont typeface="Arial"/>
              <a:buChar char="•"/>
            </a:pPr>
            <a:r>
              <a:rPr lang="en-US" sz="2499">
                <a:solidFill>
                  <a:srgbClr val="000000"/>
                </a:solidFill>
                <a:latin typeface="Montserrat"/>
              </a:rPr>
              <a:t>Demographics Surveys</a:t>
            </a:r>
          </a:p>
          <a:p>
            <a:pPr marL="539749" lvl="1" indent="-269875" algn="just">
              <a:lnSpc>
                <a:spcPts val="3499"/>
              </a:lnSpc>
              <a:buFont typeface="Arial"/>
              <a:buChar char="•"/>
            </a:pPr>
            <a:r>
              <a:rPr lang="en-US" sz="2499">
                <a:solidFill>
                  <a:srgbClr val="000000"/>
                </a:solidFill>
                <a:latin typeface="Montserrat"/>
              </a:rPr>
              <a:t>Conclusion</a:t>
            </a:r>
          </a:p>
        </p:txBody>
      </p:sp>
      <p:sp>
        <p:nvSpPr>
          <p:cNvPr id="13" name="TextBox 13"/>
          <p:cNvSpPr txBox="1"/>
          <p:nvPr/>
        </p:nvSpPr>
        <p:spPr>
          <a:xfrm>
            <a:off x="576093" y="246325"/>
            <a:ext cx="11621691" cy="1094730"/>
          </a:xfrm>
          <a:prstGeom prst="rect">
            <a:avLst/>
          </a:prstGeom>
        </p:spPr>
        <p:txBody>
          <a:bodyPr lIns="0" tIns="0" rIns="0" bIns="0" rtlCol="0" anchor="t">
            <a:spAutoFit/>
          </a:bodyPr>
          <a:lstStyle/>
          <a:p>
            <a:pPr algn="ctr">
              <a:lnSpc>
                <a:spcPts val="8960"/>
              </a:lnSpc>
            </a:pPr>
            <a:r>
              <a:rPr lang="en-US" sz="6400">
                <a:solidFill>
                  <a:srgbClr val="000000"/>
                </a:solidFill>
                <a:latin typeface="Montserrat Extra-Bold"/>
              </a:rPr>
              <a:t>Survey Design &amp; Learnings</a:t>
            </a:r>
          </a:p>
        </p:txBody>
      </p:sp>
      <p:sp>
        <p:nvSpPr>
          <p:cNvPr id="14" name="TextBox 14"/>
          <p:cNvSpPr txBox="1"/>
          <p:nvPr/>
        </p:nvSpPr>
        <p:spPr>
          <a:xfrm>
            <a:off x="431902" y="6143949"/>
            <a:ext cx="8629650" cy="3479800"/>
          </a:xfrm>
          <a:prstGeom prst="rect">
            <a:avLst/>
          </a:prstGeom>
        </p:spPr>
        <p:txBody>
          <a:bodyPr lIns="0" tIns="0" rIns="0" bIns="0" rtlCol="0" anchor="t">
            <a:spAutoFit/>
          </a:bodyPr>
          <a:lstStyle/>
          <a:p>
            <a:pPr marL="539749" lvl="1" indent="-269875" algn="just">
              <a:lnSpc>
                <a:spcPts val="3499"/>
              </a:lnSpc>
              <a:buFont typeface="Arial"/>
              <a:buChar char="•"/>
            </a:pPr>
            <a:r>
              <a:rPr lang="en-US" sz="2499">
                <a:solidFill>
                  <a:srgbClr val="000000"/>
                </a:solidFill>
                <a:latin typeface="Montserrat"/>
              </a:rPr>
              <a:t>Before administering our final survey we learned the importance of changing the order of our questions</a:t>
            </a:r>
          </a:p>
          <a:p>
            <a:pPr marL="539749" lvl="1" indent="-269875" algn="just">
              <a:lnSpc>
                <a:spcPts val="3499"/>
              </a:lnSpc>
              <a:buFont typeface="Arial"/>
              <a:buChar char="•"/>
            </a:pPr>
            <a:r>
              <a:rPr lang="en-US" sz="2499">
                <a:solidFill>
                  <a:srgbClr val="000000"/>
                </a:solidFill>
                <a:latin typeface="Montserrat"/>
              </a:rPr>
              <a:t>Adding an introduction, consent form, and conclusion was imperative for our final survey</a:t>
            </a:r>
          </a:p>
          <a:p>
            <a:pPr marL="539749" lvl="1" indent="-269875" algn="just">
              <a:lnSpc>
                <a:spcPts val="3499"/>
              </a:lnSpc>
              <a:buFont typeface="Arial"/>
              <a:buChar char="•"/>
            </a:pPr>
            <a:r>
              <a:rPr lang="en-US" sz="2499">
                <a:solidFill>
                  <a:srgbClr val="000000"/>
                </a:solidFill>
                <a:latin typeface="Montserrat"/>
              </a:rPr>
              <a:t>Imperative to do prior screening and ensure that participants fall in one of the two sample groups to increase validity.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52164" y="391574"/>
            <a:ext cx="16983672" cy="712470"/>
          </a:xfrm>
          <a:prstGeom prst="rect">
            <a:avLst/>
          </a:prstGeom>
        </p:spPr>
        <p:txBody>
          <a:bodyPr lIns="0" tIns="0" rIns="0" bIns="0" rtlCol="0" anchor="t">
            <a:spAutoFit/>
          </a:bodyPr>
          <a:lstStyle/>
          <a:p>
            <a:pPr>
              <a:lnSpc>
                <a:spcPts val="5880"/>
              </a:lnSpc>
            </a:pPr>
            <a:r>
              <a:rPr lang="en-US" sz="4200">
                <a:solidFill>
                  <a:srgbClr val="249989"/>
                </a:solidFill>
                <a:latin typeface="Montserrat Extra-Bold"/>
              </a:rPr>
              <a:t>Primary Data Analysis - Risk Tolerance vs Financial Literacy</a:t>
            </a:r>
          </a:p>
        </p:txBody>
      </p:sp>
      <p:pic>
        <p:nvPicPr>
          <p:cNvPr id="3" name="Picture 3"/>
          <p:cNvPicPr>
            <a:picLocks noChangeAspect="1"/>
          </p:cNvPicPr>
          <p:nvPr/>
        </p:nvPicPr>
        <p:blipFill>
          <a:blip r:embed="rId3"/>
          <a:srcRect/>
          <a:stretch>
            <a:fillRect/>
          </a:stretch>
        </p:blipFill>
        <p:spPr>
          <a:xfrm>
            <a:off x="7241375" y="1519542"/>
            <a:ext cx="10576349" cy="4029085"/>
          </a:xfrm>
          <a:prstGeom prst="rect">
            <a:avLst/>
          </a:prstGeom>
        </p:spPr>
      </p:pic>
      <p:pic>
        <p:nvPicPr>
          <p:cNvPr id="4" name="Picture 4"/>
          <p:cNvPicPr>
            <a:picLocks noChangeAspect="1"/>
          </p:cNvPicPr>
          <p:nvPr/>
        </p:nvPicPr>
        <p:blipFill>
          <a:blip r:embed="rId4"/>
          <a:srcRect/>
          <a:stretch>
            <a:fillRect/>
          </a:stretch>
        </p:blipFill>
        <p:spPr>
          <a:xfrm>
            <a:off x="7241375" y="5964125"/>
            <a:ext cx="10576349" cy="3939203"/>
          </a:xfrm>
          <a:prstGeom prst="rect">
            <a:avLst/>
          </a:prstGeom>
        </p:spPr>
      </p:pic>
      <p:sp>
        <p:nvSpPr>
          <p:cNvPr id="5" name="TextBox 5"/>
          <p:cNvSpPr txBox="1"/>
          <p:nvPr/>
        </p:nvSpPr>
        <p:spPr>
          <a:xfrm>
            <a:off x="509204" y="1902559"/>
            <a:ext cx="6333079" cy="580391"/>
          </a:xfrm>
          <a:prstGeom prst="rect">
            <a:avLst/>
          </a:prstGeom>
        </p:spPr>
        <p:txBody>
          <a:bodyPr lIns="0" tIns="0" rIns="0" bIns="0" rtlCol="0" anchor="t">
            <a:spAutoFit/>
          </a:bodyPr>
          <a:lstStyle/>
          <a:p>
            <a:pPr algn="ctr">
              <a:lnSpc>
                <a:spcPts val="4759"/>
              </a:lnSpc>
              <a:spcBef>
                <a:spcPct val="0"/>
              </a:spcBef>
            </a:pPr>
            <a:r>
              <a:rPr lang="en-US" sz="3399">
                <a:solidFill>
                  <a:srgbClr val="002E5F"/>
                </a:solidFill>
                <a:latin typeface="Montserrat Extra-Bold Bold"/>
              </a:rPr>
              <a:t>Risk Tolerance in Crypto:</a:t>
            </a:r>
          </a:p>
        </p:txBody>
      </p:sp>
      <p:sp>
        <p:nvSpPr>
          <p:cNvPr id="6" name="TextBox 6"/>
          <p:cNvSpPr txBox="1"/>
          <p:nvPr/>
        </p:nvSpPr>
        <p:spPr>
          <a:xfrm>
            <a:off x="327469" y="6134100"/>
            <a:ext cx="6696547" cy="580391"/>
          </a:xfrm>
          <a:prstGeom prst="rect">
            <a:avLst/>
          </a:prstGeom>
        </p:spPr>
        <p:txBody>
          <a:bodyPr wrap="square" lIns="0" tIns="0" rIns="0" bIns="0" rtlCol="0" anchor="t">
            <a:spAutoFit/>
          </a:bodyPr>
          <a:lstStyle/>
          <a:p>
            <a:pPr algn="ctr">
              <a:lnSpc>
                <a:spcPts val="4759"/>
              </a:lnSpc>
              <a:spcBef>
                <a:spcPct val="0"/>
              </a:spcBef>
            </a:pPr>
            <a:r>
              <a:rPr lang="en-US" sz="3399" dirty="0">
                <a:solidFill>
                  <a:srgbClr val="002E5F"/>
                </a:solidFill>
                <a:latin typeface="Montserrat Extra-Bold Bold"/>
              </a:rPr>
              <a:t>Risk Tolerance in Stocks:</a:t>
            </a:r>
          </a:p>
        </p:txBody>
      </p:sp>
      <p:sp>
        <p:nvSpPr>
          <p:cNvPr id="7" name="TextBox 7"/>
          <p:cNvSpPr txBox="1"/>
          <p:nvPr/>
        </p:nvSpPr>
        <p:spPr>
          <a:xfrm>
            <a:off x="883539" y="2676394"/>
            <a:ext cx="5909396" cy="2836545"/>
          </a:xfrm>
          <a:prstGeom prst="rect">
            <a:avLst/>
          </a:prstGeom>
        </p:spPr>
        <p:txBody>
          <a:bodyPr lIns="0" tIns="0" rIns="0" bIns="0" rtlCol="0" anchor="t">
            <a:spAutoFit/>
          </a:bodyPr>
          <a:lstStyle/>
          <a:p>
            <a:pPr marL="582928" lvl="1" indent="-291464">
              <a:lnSpc>
                <a:spcPts val="3779"/>
              </a:lnSpc>
              <a:buFont typeface="Arial"/>
              <a:buChar char="•"/>
            </a:pPr>
            <a:r>
              <a:rPr lang="en-US" sz="2699">
                <a:solidFill>
                  <a:srgbClr val="000000"/>
                </a:solidFill>
                <a:latin typeface="Montserrat"/>
              </a:rPr>
              <a:t> Both groups of Indian and American participants had low to no knowledge of cryptocurrencies</a:t>
            </a:r>
          </a:p>
          <a:p>
            <a:pPr marL="1165857" lvl="2" indent="-388619">
              <a:lnSpc>
                <a:spcPts val="3779"/>
              </a:lnSpc>
              <a:buFont typeface="Arial"/>
              <a:buChar char="⚬"/>
            </a:pPr>
            <a:r>
              <a:rPr lang="en-US" sz="2699">
                <a:solidFill>
                  <a:srgbClr val="000000"/>
                </a:solidFill>
                <a:latin typeface="Montserrat"/>
              </a:rPr>
              <a:t>But both had a moderate to low risk tolerance. </a:t>
            </a:r>
          </a:p>
        </p:txBody>
      </p:sp>
      <p:sp>
        <p:nvSpPr>
          <p:cNvPr id="8" name="TextBox 8"/>
          <p:cNvSpPr txBox="1"/>
          <p:nvPr/>
        </p:nvSpPr>
        <p:spPr>
          <a:xfrm>
            <a:off x="883539" y="6967892"/>
            <a:ext cx="5584408" cy="1884045"/>
          </a:xfrm>
          <a:prstGeom prst="rect">
            <a:avLst/>
          </a:prstGeom>
        </p:spPr>
        <p:txBody>
          <a:bodyPr lIns="0" tIns="0" rIns="0" bIns="0" rtlCol="0" anchor="t">
            <a:spAutoFit/>
          </a:bodyPr>
          <a:lstStyle/>
          <a:p>
            <a:pPr marL="582928" lvl="1" indent="-291464">
              <a:lnSpc>
                <a:spcPts val="3779"/>
              </a:lnSpc>
              <a:buFont typeface="Arial"/>
              <a:buChar char="•"/>
            </a:pPr>
            <a:r>
              <a:rPr lang="en-US" sz="2699">
                <a:solidFill>
                  <a:srgbClr val="000000"/>
                </a:solidFill>
                <a:latin typeface="Montserrat"/>
              </a:rPr>
              <a:t>Both groups had a tendency to have a lower overall risk tolerance for the stock market.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541753" y="416573"/>
            <a:ext cx="6026418" cy="9453854"/>
          </a:xfrm>
          <a:prstGeom prst="rect">
            <a:avLst/>
          </a:prstGeom>
          <a:solidFill>
            <a:srgbClr val="249989"/>
          </a:solidFill>
        </p:spPr>
      </p:sp>
      <p:grpSp>
        <p:nvGrpSpPr>
          <p:cNvPr id="3" name="Group 3"/>
          <p:cNvGrpSpPr/>
          <p:nvPr/>
        </p:nvGrpSpPr>
        <p:grpSpPr>
          <a:xfrm>
            <a:off x="9692853" y="2292613"/>
            <a:ext cx="8088905" cy="5954743"/>
            <a:chOff x="0" y="0"/>
            <a:chExt cx="10785206" cy="7939657"/>
          </a:xfrm>
        </p:grpSpPr>
        <p:pic>
          <p:nvPicPr>
            <p:cNvPr id="4" name="Picture 4"/>
            <p:cNvPicPr>
              <a:picLocks noChangeAspect="1"/>
            </p:cNvPicPr>
            <p:nvPr/>
          </p:nvPicPr>
          <p:blipFill>
            <a:blip r:embed="rId2"/>
            <a:srcRect l="2840" r="2840"/>
            <a:stretch>
              <a:fillRect/>
            </a:stretch>
          </p:blipFill>
          <p:spPr>
            <a:xfrm>
              <a:off x="0" y="0"/>
              <a:ext cx="10785206" cy="7939657"/>
            </a:xfrm>
            <a:prstGeom prst="rect">
              <a:avLst/>
            </a:prstGeom>
          </p:spPr>
        </p:pic>
      </p:grpSp>
      <p:grpSp>
        <p:nvGrpSpPr>
          <p:cNvPr id="5" name="Group 5"/>
          <p:cNvGrpSpPr/>
          <p:nvPr/>
        </p:nvGrpSpPr>
        <p:grpSpPr>
          <a:xfrm>
            <a:off x="1328813" y="5269984"/>
            <a:ext cx="447818" cy="447818"/>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9989"/>
            </a:solidFill>
          </p:spPr>
        </p:sp>
      </p:grpSp>
      <p:grpSp>
        <p:nvGrpSpPr>
          <p:cNvPr id="7" name="Group 7"/>
          <p:cNvGrpSpPr/>
          <p:nvPr/>
        </p:nvGrpSpPr>
        <p:grpSpPr>
          <a:xfrm>
            <a:off x="1328813" y="6481029"/>
            <a:ext cx="447818" cy="447818"/>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9989"/>
            </a:solidFill>
          </p:spPr>
        </p:sp>
      </p:grpSp>
      <p:sp>
        <p:nvSpPr>
          <p:cNvPr id="9" name="AutoShape 9"/>
          <p:cNvSpPr/>
          <p:nvPr/>
        </p:nvSpPr>
        <p:spPr>
          <a:xfrm>
            <a:off x="0" y="9717877"/>
            <a:ext cx="2804002" cy="407979"/>
          </a:xfrm>
          <a:prstGeom prst="rect">
            <a:avLst/>
          </a:prstGeom>
          <a:solidFill>
            <a:srgbClr val="ECECEC"/>
          </a:solidFill>
        </p:spPr>
      </p:sp>
      <p:sp>
        <p:nvSpPr>
          <p:cNvPr id="10" name="AutoShape 10"/>
          <p:cNvSpPr/>
          <p:nvPr/>
        </p:nvSpPr>
        <p:spPr>
          <a:xfrm>
            <a:off x="0" y="-103729"/>
            <a:ext cx="332305" cy="4776016"/>
          </a:xfrm>
          <a:prstGeom prst="rect">
            <a:avLst/>
          </a:prstGeom>
          <a:solidFill>
            <a:srgbClr val="249989"/>
          </a:solidFill>
        </p:spPr>
      </p:sp>
      <p:grpSp>
        <p:nvGrpSpPr>
          <p:cNvPr id="11" name="Group 11"/>
          <p:cNvGrpSpPr/>
          <p:nvPr/>
        </p:nvGrpSpPr>
        <p:grpSpPr>
          <a:xfrm>
            <a:off x="1328813" y="4060166"/>
            <a:ext cx="447818" cy="447818"/>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9989"/>
            </a:solidFill>
          </p:spPr>
        </p:sp>
      </p:grpSp>
      <p:grpSp>
        <p:nvGrpSpPr>
          <p:cNvPr id="13" name="Group 13"/>
          <p:cNvGrpSpPr/>
          <p:nvPr/>
        </p:nvGrpSpPr>
        <p:grpSpPr>
          <a:xfrm>
            <a:off x="1328813" y="7692220"/>
            <a:ext cx="447818" cy="447818"/>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9989"/>
            </a:solidFill>
          </p:spPr>
        </p:sp>
      </p:grpSp>
      <p:grpSp>
        <p:nvGrpSpPr>
          <p:cNvPr id="15" name="Group 15"/>
          <p:cNvGrpSpPr/>
          <p:nvPr/>
        </p:nvGrpSpPr>
        <p:grpSpPr>
          <a:xfrm>
            <a:off x="1328813" y="8810482"/>
            <a:ext cx="447818" cy="447818"/>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9989"/>
            </a:solidFill>
          </p:spPr>
        </p:sp>
      </p:grpSp>
      <p:sp>
        <p:nvSpPr>
          <p:cNvPr id="17" name="TextBox 17"/>
          <p:cNvSpPr txBox="1"/>
          <p:nvPr/>
        </p:nvSpPr>
        <p:spPr>
          <a:xfrm>
            <a:off x="1972937" y="5368552"/>
            <a:ext cx="6385821" cy="349250"/>
          </a:xfrm>
          <a:prstGeom prst="rect">
            <a:avLst/>
          </a:prstGeom>
        </p:spPr>
        <p:txBody>
          <a:bodyPr lIns="0" tIns="0" rIns="0" bIns="0" rtlCol="0" anchor="t">
            <a:spAutoFit/>
          </a:bodyPr>
          <a:lstStyle/>
          <a:p>
            <a:pPr>
              <a:lnSpc>
                <a:spcPts val="2799"/>
              </a:lnSpc>
              <a:spcBef>
                <a:spcPct val="0"/>
              </a:spcBef>
            </a:pPr>
            <a:r>
              <a:rPr lang="en-US" sz="2499" spc="-87">
                <a:solidFill>
                  <a:srgbClr val="000000"/>
                </a:solidFill>
                <a:latin typeface="Montserrat"/>
              </a:rPr>
              <a:t>Social Media</a:t>
            </a:r>
          </a:p>
        </p:txBody>
      </p:sp>
      <p:sp>
        <p:nvSpPr>
          <p:cNvPr id="18" name="TextBox 18"/>
          <p:cNvSpPr txBox="1"/>
          <p:nvPr/>
        </p:nvSpPr>
        <p:spPr>
          <a:xfrm>
            <a:off x="1328813" y="872904"/>
            <a:ext cx="7815187" cy="2860849"/>
          </a:xfrm>
          <a:prstGeom prst="rect">
            <a:avLst/>
          </a:prstGeom>
        </p:spPr>
        <p:txBody>
          <a:bodyPr lIns="0" tIns="0" rIns="0" bIns="0" rtlCol="0" anchor="t">
            <a:spAutoFit/>
          </a:bodyPr>
          <a:lstStyle/>
          <a:p>
            <a:pPr>
              <a:lnSpc>
                <a:spcPts val="4569"/>
              </a:lnSpc>
              <a:spcBef>
                <a:spcPct val="0"/>
              </a:spcBef>
            </a:pPr>
            <a:r>
              <a:rPr lang="en-US" sz="4079" spc="-142">
                <a:solidFill>
                  <a:srgbClr val="249989"/>
                </a:solidFill>
                <a:latin typeface="Montserrat Extra-Bold"/>
              </a:rPr>
              <a:t>OUT OF THE FOLLOWING FACTORS, WHICH DO YOU BELIEVE INFLUENCES INVESTMENT DECISIONS THE MOST?</a:t>
            </a:r>
          </a:p>
        </p:txBody>
      </p:sp>
      <p:sp>
        <p:nvSpPr>
          <p:cNvPr id="19" name="TextBox 19"/>
          <p:cNvSpPr txBox="1"/>
          <p:nvPr/>
        </p:nvSpPr>
        <p:spPr>
          <a:xfrm>
            <a:off x="1972937" y="4123738"/>
            <a:ext cx="6385821" cy="349250"/>
          </a:xfrm>
          <a:prstGeom prst="rect">
            <a:avLst/>
          </a:prstGeom>
        </p:spPr>
        <p:txBody>
          <a:bodyPr lIns="0" tIns="0" rIns="0" bIns="0" rtlCol="0" anchor="t">
            <a:spAutoFit/>
          </a:bodyPr>
          <a:lstStyle/>
          <a:p>
            <a:pPr>
              <a:lnSpc>
                <a:spcPts val="2799"/>
              </a:lnSpc>
              <a:spcBef>
                <a:spcPct val="0"/>
              </a:spcBef>
            </a:pPr>
            <a:r>
              <a:rPr lang="en-US" sz="2499" spc="-87">
                <a:solidFill>
                  <a:srgbClr val="000000"/>
                </a:solidFill>
                <a:latin typeface="Montserrat"/>
              </a:rPr>
              <a:t>Friends</a:t>
            </a:r>
          </a:p>
        </p:txBody>
      </p:sp>
      <p:sp>
        <p:nvSpPr>
          <p:cNvPr id="20" name="TextBox 20"/>
          <p:cNvSpPr txBox="1"/>
          <p:nvPr/>
        </p:nvSpPr>
        <p:spPr>
          <a:xfrm>
            <a:off x="1972937" y="6544600"/>
            <a:ext cx="6385821" cy="349250"/>
          </a:xfrm>
          <a:prstGeom prst="rect">
            <a:avLst/>
          </a:prstGeom>
        </p:spPr>
        <p:txBody>
          <a:bodyPr lIns="0" tIns="0" rIns="0" bIns="0" rtlCol="0" anchor="t">
            <a:spAutoFit/>
          </a:bodyPr>
          <a:lstStyle/>
          <a:p>
            <a:pPr>
              <a:lnSpc>
                <a:spcPts val="2799"/>
              </a:lnSpc>
              <a:spcBef>
                <a:spcPct val="0"/>
              </a:spcBef>
            </a:pPr>
            <a:r>
              <a:rPr lang="en-US" sz="2499" spc="-87">
                <a:solidFill>
                  <a:srgbClr val="000000"/>
                </a:solidFill>
                <a:latin typeface="Montserrat"/>
              </a:rPr>
              <a:t>Family</a:t>
            </a:r>
          </a:p>
        </p:txBody>
      </p:sp>
      <p:sp>
        <p:nvSpPr>
          <p:cNvPr id="21" name="TextBox 21"/>
          <p:cNvSpPr txBox="1"/>
          <p:nvPr/>
        </p:nvSpPr>
        <p:spPr>
          <a:xfrm>
            <a:off x="1972937" y="7755791"/>
            <a:ext cx="6385821" cy="349250"/>
          </a:xfrm>
          <a:prstGeom prst="rect">
            <a:avLst/>
          </a:prstGeom>
        </p:spPr>
        <p:txBody>
          <a:bodyPr lIns="0" tIns="0" rIns="0" bIns="0" rtlCol="0" anchor="t">
            <a:spAutoFit/>
          </a:bodyPr>
          <a:lstStyle/>
          <a:p>
            <a:pPr>
              <a:lnSpc>
                <a:spcPts val="2799"/>
              </a:lnSpc>
              <a:spcBef>
                <a:spcPct val="0"/>
              </a:spcBef>
            </a:pPr>
            <a:r>
              <a:rPr lang="en-US" sz="2499" spc="-87">
                <a:solidFill>
                  <a:srgbClr val="000000"/>
                </a:solidFill>
                <a:latin typeface="Montserrat"/>
              </a:rPr>
              <a:t>Strategy</a:t>
            </a:r>
          </a:p>
        </p:txBody>
      </p:sp>
      <p:sp>
        <p:nvSpPr>
          <p:cNvPr id="22" name="TextBox 22"/>
          <p:cNvSpPr txBox="1"/>
          <p:nvPr/>
        </p:nvSpPr>
        <p:spPr>
          <a:xfrm>
            <a:off x="1972937" y="8874053"/>
            <a:ext cx="6385821" cy="349250"/>
          </a:xfrm>
          <a:prstGeom prst="rect">
            <a:avLst/>
          </a:prstGeom>
        </p:spPr>
        <p:txBody>
          <a:bodyPr lIns="0" tIns="0" rIns="0" bIns="0" rtlCol="0" anchor="t">
            <a:spAutoFit/>
          </a:bodyPr>
          <a:lstStyle/>
          <a:p>
            <a:pPr>
              <a:lnSpc>
                <a:spcPts val="2799"/>
              </a:lnSpc>
              <a:spcBef>
                <a:spcPct val="0"/>
              </a:spcBef>
            </a:pPr>
            <a:r>
              <a:rPr lang="en-US" sz="2499" spc="-87">
                <a:solidFill>
                  <a:srgbClr val="000000"/>
                </a:solidFill>
                <a:latin typeface="Montserrat"/>
              </a:rPr>
              <a:t>Colleagues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52164" y="465177"/>
            <a:ext cx="16983672" cy="712470"/>
          </a:xfrm>
          <a:prstGeom prst="rect">
            <a:avLst/>
          </a:prstGeom>
        </p:spPr>
        <p:txBody>
          <a:bodyPr lIns="0" tIns="0" rIns="0" bIns="0" rtlCol="0" anchor="t">
            <a:spAutoFit/>
          </a:bodyPr>
          <a:lstStyle/>
          <a:p>
            <a:pPr>
              <a:lnSpc>
                <a:spcPts val="5880"/>
              </a:lnSpc>
            </a:pPr>
            <a:r>
              <a:rPr lang="en-US" sz="4200">
                <a:solidFill>
                  <a:srgbClr val="249989"/>
                </a:solidFill>
                <a:latin typeface="Montserrat Extra-Bold"/>
              </a:rPr>
              <a:t>Primary Data Analysis - Individual Investment Desicions</a:t>
            </a:r>
          </a:p>
        </p:txBody>
      </p:sp>
      <p:pic>
        <p:nvPicPr>
          <p:cNvPr id="3" name="Picture 3"/>
          <p:cNvPicPr>
            <a:picLocks noChangeAspect="1"/>
          </p:cNvPicPr>
          <p:nvPr/>
        </p:nvPicPr>
        <p:blipFill>
          <a:blip r:embed="rId3"/>
          <a:srcRect r="22164"/>
          <a:stretch>
            <a:fillRect/>
          </a:stretch>
        </p:blipFill>
        <p:spPr>
          <a:xfrm>
            <a:off x="7814284" y="1929526"/>
            <a:ext cx="4041052" cy="7738121"/>
          </a:xfrm>
          <a:prstGeom prst="rect">
            <a:avLst/>
          </a:prstGeom>
        </p:spPr>
      </p:pic>
      <p:pic>
        <p:nvPicPr>
          <p:cNvPr id="4" name="Picture 4"/>
          <p:cNvPicPr>
            <a:picLocks noChangeAspect="1"/>
          </p:cNvPicPr>
          <p:nvPr/>
        </p:nvPicPr>
        <p:blipFill>
          <a:blip r:embed="rId4"/>
          <a:srcRect/>
          <a:stretch>
            <a:fillRect/>
          </a:stretch>
        </p:blipFill>
        <p:spPr>
          <a:xfrm>
            <a:off x="12279649" y="1929526"/>
            <a:ext cx="5605006" cy="7738121"/>
          </a:xfrm>
          <a:prstGeom prst="rect">
            <a:avLst/>
          </a:prstGeom>
        </p:spPr>
      </p:pic>
      <p:sp>
        <p:nvSpPr>
          <p:cNvPr id="5" name="TextBox 5"/>
          <p:cNvSpPr txBox="1"/>
          <p:nvPr/>
        </p:nvSpPr>
        <p:spPr>
          <a:xfrm>
            <a:off x="685418" y="1595805"/>
            <a:ext cx="6704554" cy="530860"/>
          </a:xfrm>
          <a:prstGeom prst="rect">
            <a:avLst/>
          </a:prstGeom>
        </p:spPr>
        <p:txBody>
          <a:bodyPr lIns="0" tIns="0" rIns="0" bIns="0" rtlCol="0" anchor="t">
            <a:spAutoFit/>
          </a:bodyPr>
          <a:lstStyle/>
          <a:p>
            <a:pPr>
              <a:lnSpc>
                <a:spcPts val="4339"/>
              </a:lnSpc>
              <a:spcBef>
                <a:spcPct val="0"/>
              </a:spcBef>
            </a:pPr>
            <a:r>
              <a:rPr lang="en-US" sz="3099">
                <a:solidFill>
                  <a:srgbClr val="002E5F"/>
                </a:solidFill>
                <a:latin typeface="Montserrat Extra-Bold Bold"/>
              </a:rPr>
              <a:t>Factors for Investing in Stocks:</a:t>
            </a:r>
          </a:p>
        </p:txBody>
      </p:sp>
      <p:sp>
        <p:nvSpPr>
          <p:cNvPr id="6" name="TextBox 6"/>
          <p:cNvSpPr txBox="1"/>
          <p:nvPr/>
        </p:nvSpPr>
        <p:spPr>
          <a:xfrm>
            <a:off x="652164" y="2087935"/>
            <a:ext cx="4846528" cy="3443605"/>
          </a:xfrm>
          <a:prstGeom prst="rect">
            <a:avLst/>
          </a:prstGeom>
        </p:spPr>
        <p:txBody>
          <a:bodyPr lIns="0" tIns="0" rIns="0" bIns="0" rtlCol="0" anchor="t">
            <a:spAutoFit/>
          </a:bodyPr>
          <a:lstStyle/>
          <a:p>
            <a:pPr marL="604518" lvl="1" indent="-302259">
              <a:lnSpc>
                <a:spcPts val="3919"/>
              </a:lnSpc>
              <a:buFont typeface="Arial"/>
              <a:buChar char="•"/>
            </a:pPr>
            <a:r>
              <a:rPr lang="en-US" sz="2799">
                <a:solidFill>
                  <a:srgbClr val="000000"/>
                </a:solidFill>
                <a:latin typeface="Montserrat"/>
              </a:rPr>
              <a:t>Indians preferred looking at Social Media for their stock picks</a:t>
            </a:r>
          </a:p>
          <a:p>
            <a:pPr marL="604518" lvl="1" indent="-302259">
              <a:lnSpc>
                <a:spcPts val="3919"/>
              </a:lnSpc>
              <a:buFont typeface="Arial"/>
              <a:buChar char="•"/>
            </a:pPr>
            <a:r>
              <a:rPr lang="en-US" sz="2799">
                <a:solidFill>
                  <a:srgbClr val="000000"/>
                </a:solidFill>
                <a:latin typeface="Montserrat"/>
              </a:rPr>
              <a:t>Americans preferred the words of close family rather than Social Media</a:t>
            </a:r>
          </a:p>
        </p:txBody>
      </p:sp>
      <p:sp>
        <p:nvSpPr>
          <p:cNvPr id="7" name="TextBox 7"/>
          <p:cNvSpPr txBox="1"/>
          <p:nvPr/>
        </p:nvSpPr>
        <p:spPr>
          <a:xfrm>
            <a:off x="677176" y="5626042"/>
            <a:ext cx="6704554" cy="530860"/>
          </a:xfrm>
          <a:prstGeom prst="rect">
            <a:avLst/>
          </a:prstGeom>
        </p:spPr>
        <p:txBody>
          <a:bodyPr lIns="0" tIns="0" rIns="0" bIns="0" rtlCol="0" anchor="t">
            <a:spAutoFit/>
          </a:bodyPr>
          <a:lstStyle/>
          <a:p>
            <a:pPr>
              <a:lnSpc>
                <a:spcPts val="4339"/>
              </a:lnSpc>
              <a:spcBef>
                <a:spcPct val="0"/>
              </a:spcBef>
            </a:pPr>
            <a:r>
              <a:rPr lang="en-US" sz="3099">
                <a:solidFill>
                  <a:srgbClr val="002E5F"/>
                </a:solidFill>
                <a:latin typeface="Montserrat Extra-Bold Bold"/>
              </a:rPr>
              <a:t>Factors for Investing in Crypto:</a:t>
            </a:r>
          </a:p>
        </p:txBody>
      </p:sp>
      <p:sp>
        <p:nvSpPr>
          <p:cNvPr id="8" name="TextBox 8"/>
          <p:cNvSpPr txBox="1"/>
          <p:nvPr/>
        </p:nvSpPr>
        <p:spPr>
          <a:xfrm>
            <a:off x="685418" y="6099752"/>
            <a:ext cx="4705180" cy="3834942"/>
          </a:xfrm>
          <a:prstGeom prst="rect">
            <a:avLst/>
          </a:prstGeom>
        </p:spPr>
        <p:txBody>
          <a:bodyPr lIns="0" tIns="0" rIns="0" bIns="0" rtlCol="0" anchor="t">
            <a:spAutoFit/>
          </a:bodyPr>
          <a:lstStyle/>
          <a:p>
            <a:pPr marL="586887" lvl="1" indent="-293444">
              <a:lnSpc>
                <a:spcPts val="3805"/>
              </a:lnSpc>
              <a:buFont typeface="Arial"/>
              <a:buChar char="•"/>
            </a:pPr>
            <a:r>
              <a:rPr lang="en-US" sz="2718">
                <a:solidFill>
                  <a:srgbClr val="000000"/>
                </a:solidFill>
                <a:latin typeface="Montserrat"/>
              </a:rPr>
              <a:t>Indians preferred Social Media and Strategy near equally for crypto picks</a:t>
            </a:r>
          </a:p>
          <a:p>
            <a:pPr marL="586887" lvl="1" indent="-293444">
              <a:lnSpc>
                <a:spcPts val="3805"/>
              </a:lnSpc>
              <a:buFont typeface="Arial"/>
              <a:buChar char="•"/>
            </a:pPr>
            <a:r>
              <a:rPr lang="en-US" sz="2718">
                <a:solidFill>
                  <a:srgbClr val="000000"/>
                </a:solidFill>
                <a:latin typeface="Montserrat"/>
              </a:rPr>
              <a:t>Americans preferred the words of Friends second only to their overall strategy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79740" y="1514108"/>
            <a:ext cx="8598971" cy="2601434"/>
          </a:xfrm>
          <a:prstGeom prst="rect">
            <a:avLst/>
          </a:prstGeom>
          <a:solidFill>
            <a:srgbClr val="249989">
              <a:alpha val="80000"/>
            </a:srgbClr>
          </a:solidFill>
        </p:spPr>
      </p:sp>
      <p:sp>
        <p:nvSpPr>
          <p:cNvPr id="3" name="AutoShape 3"/>
          <p:cNvSpPr/>
          <p:nvPr/>
        </p:nvSpPr>
        <p:spPr>
          <a:xfrm>
            <a:off x="0" y="9422602"/>
            <a:ext cx="2804002" cy="407979"/>
          </a:xfrm>
          <a:prstGeom prst="rect">
            <a:avLst/>
          </a:prstGeom>
          <a:solidFill>
            <a:srgbClr val="ECECEC"/>
          </a:solidFill>
        </p:spPr>
      </p:sp>
      <p:sp>
        <p:nvSpPr>
          <p:cNvPr id="4" name="AutoShape 4"/>
          <p:cNvSpPr/>
          <p:nvPr/>
        </p:nvSpPr>
        <p:spPr>
          <a:xfrm>
            <a:off x="15483998" y="461745"/>
            <a:ext cx="2804002" cy="407979"/>
          </a:xfrm>
          <a:prstGeom prst="rect">
            <a:avLst/>
          </a:prstGeom>
          <a:solidFill>
            <a:srgbClr val="ECECEC"/>
          </a:solidFill>
        </p:spPr>
      </p:sp>
      <p:grpSp>
        <p:nvGrpSpPr>
          <p:cNvPr id="5" name="Group 5"/>
          <p:cNvGrpSpPr/>
          <p:nvPr/>
        </p:nvGrpSpPr>
        <p:grpSpPr>
          <a:xfrm>
            <a:off x="9144000" y="1943568"/>
            <a:ext cx="247287" cy="247287"/>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9989"/>
            </a:solidFill>
          </p:spPr>
        </p:sp>
      </p:grpSp>
      <p:grpSp>
        <p:nvGrpSpPr>
          <p:cNvPr id="7" name="Group 7"/>
          <p:cNvGrpSpPr/>
          <p:nvPr/>
        </p:nvGrpSpPr>
        <p:grpSpPr>
          <a:xfrm>
            <a:off x="9144000" y="2711586"/>
            <a:ext cx="247287" cy="247287"/>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9989"/>
            </a:solidFill>
          </p:spPr>
        </p:sp>
      </p:grpSp>
      <p:grpSp>
        <p:nvGrpSpPr>
          <p:cNvPr id="9" name="Group 9"/>
          <p:cNvGrpSpPr/>
          <p:nvPr/>
        </p:nvGrpSpPr>
        <p:grpSpPr>
          <a:xfrm>
            <a:off x="9144000" y="3479603"/>
            <a:ext cx="247287" cy="247287"/>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9989"/>
            </a:solidFill>
          </p:spPr>
        </p:sp>
      </p:grpSp>
      <p:grpSp>
        <p:nvGrpSpPr>
          <p:cNvPr id="11" name="Group 11"/>
          <p:cNvGrpSpPr/>
          <p:nvPr/>
        </p:nvGrpSpPr>
        <p:grpSpPr>
          <a:xfrm>
            <a:off x="9144000" y="5024074"/>
            <a:ext cx="247287" cy="247287"/>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9989"/>
            </a:solidFill>
          </p:spPr>
        </p:sp>
      </p:grpSp>
      <p:grpSp>
        <p:nvGrpSpPr>
          <p:cNvPr id="13" name="Group 13"/>
          <p:cNvGrpSpPr/>
          <p:nvPr/>
        </p:nvGrpSpPr>
        <p:grpSpPr>
          <a:xfrm>
            <a:off x="9144000" y="5792092"/>
            <a:ext cx="247287" cy="247287"/>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9989"/>
            </a:solidFill>
          </p:spPr>
        </p:sp>
      </p:grpSp>
      <p:grpSp>
        <p:nvGrpSpPr>
          <p:cNvPr id="15" name="Group 15"/>
          <p:cNvGrpSpPr/>
          <p:nvPr/>
        </p:nvGrpSpPr>
        <p:grpSpPr>
          <a:xfrm>
            <a:off x="9144000" y="6560109"/>
            <a:ext cx="247287" cy="247287"/>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9989"/>
            </a:solidFill>
          </p:spPr>
        </p:sp>
      </p:grpSp>
      <p:grpSp>
        <p:nvGrpSpPr>
          <p:cNvPr id="17" name="Group 17"/>
          <p:cNvGrpSpPr/>
          <p:nvPr/>
        </p:nvGrpSpPr>
        <p:grpSpPr>
          <a:xfrm>
            <a:off x="9144000" y="7328127"/>
            <a:ext cx="247287" cy="24728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9989"/>
            </a:solidFill>
          </p:spPr>
        </p:sp>
      </p:grpSp>
      <p:grpSp>
        <p:nvGrpSpPr>
          <p:cNvPr id="19" name="Group 19"/>
          <p:cNvGrpSpPr/>
          <p:nvPr/>
        </p:nvGrpSpPr>
        <p:grpSpPr>
          <a:xfrm>
            <a:off x="9144000" y="8096145"/>
            <a:ext cx="247287" cy="247287"/>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9989"/>
            </a:solidFill>
          </p:spPr>
        </p:sp>
      </p:grpSp>
      <p:sp>
        <p:nvSpPr>
          <p:cNvPr id="21" name="AutoShape 21"/>
          <p:cNvSpPr/>
          <p:nvPr/>
        </p:nvSpPr>
        <p:spPr>
          <a:xfrm rot="-5400000">
            <a:off x="6227974" y="5221000"/>
            <a:ext cx="6079339" cy="0"/>
          </a:xfrm>
          <a:prstGeom prst="line">
            <a:avLst/>
          </a:prstGeom>
          <a:ln w="19050" cap="rnd">
            <a:solidFill>
              <a:srgbClr val="249989"/>
            </a:solidFill>
            <a:prstDash val="solid"/>
            <a:headEnd type="none" w="sm" len="sm"/>
            <a:tailEnd type="none" w="sm" len="sm"/>
          </a:ln>
        </p:spPr>
      </p:sp>
      <p:sp>
        <p:nvSpPr>
          <p:cNvPr id="22" name="AutoShape 22"/>
          <p:cNvSpPr/>
          <p:nvPr/>
        </p:nvSpPr>
        <p:spPr>
          <a:xfrm rot="5400000">
            <a:off x="13917733" y="6082885"/>
            <a:ext cx="332305" cy="8408229"/>
          </a:xfrm>
          <a:prstGeom prst="rect">
            <a:avLst/>
          </a:prstGeom>
          <a:solidFill>
            <a:srgbClr val="249989"/>
          </a:solidFill>
        </p:spPr>
      </p:sp>
      <p:grpSp>
        <p:nvGrpSpPr>
          <p:cNvPr id="23" name="Group 23"/>
          <p:cNvGrpSpPr/>
          <p:nvPr/>
        </p:nvGrpSpPr>
        <p:grpSpPr>
          <a:xfrm>
            <a:off x="9144000" y="4255392"/>
            <a:ext cx="247287" cy="247287"/>
            <a:chOff x="0" y="0"/>
            <a:chExt cx="6350000" cy="6350000"/>
          </a:xfrm>
        </p:grpSpPr>
        <p:sp>
          <p:nvSpPr>
            <p:cNvPr id="24" name="Freeform 2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9989"/>
            </a:solidFill>
          </p:spPr>
        </p:sp>
      </p:grpSp>
      <p:pic>
        <p:nvPicPr>
          <p:cNvPr id="25" name="Picture 25"/>
          <p:cNvPicPr>
            <a:picLocks noChangeAspect="1"/>
          </p:cNvPicPr>
          <p:nvPr/>
        </p:nvPicPr>
        <p:blipFill>
          <a:blip r:embed="rId2"/>
          <a:srcRect/>
          <a:stretch>
            <a:fillRect/>
          </a:stretch>
        </p:blipFill>
        <p:spPr>
          <a:xfrm>
            <a:off x="0" y="4115542"/>
            <a:ext cx="8019231" cy="4512640"/>
          </a:xfrm>
          <a:prstGeom prst="rect">
            <a:avLst/>
          </a:prstGeom>
        </p:spPr>
      </p:pic>
      <p:sp>
        <p:nvSpPr>
          <p:cNvPr id="26" name="TextBox 26"/>
          <p:cNvSpPr txBox="1"/>
          <p:nvPr/>
        </p:nvSpPr>
        <p:spPr>
          <a:xfrm>
            <a:off x="1045442" y="2396868"/>
            <a:ext cx="5348606" cy="1199559"/>
          </a:xfrm>
          <a:prstGeom prst="rect">
            <a:avLst/>
          </a:prstGeom>
        </p:spPr>
        <p:txBody>
          <a:bodyPr lIns="0" tIns="0" rIns="0" bIns="0" rtlCol="0" anchor="t">
            <a:spAutoFit/>
          </a:bodyPr>
          <a:lstStyle/>
          <a:p>
            <a:pPr>
              <a:lnSpc>
                <a:spcPts val="9384"/>
              </a:lnSpc>
              <a:spcBef>
                <a:spcPct val="0"/>
              </a:spcBef>
            </a:pPr>
            <a:r>
              <a:rPr lang="en-US" sz="8379" spc="-293">
                <a:solidFill>
                  <a:srgbClr val="FFFFFF"/>
                </a:solidFill>
                <a:latin typeface="Montserrat Extra-Bold"/>
              </a:rPr>
              <a:t>OUTLINE</a:t>
            </a:r>
          </a:p>
        </p:txBody>
      </p:sp>
      <p:sp>
        <p:nvSpPr>
          <p:cNvPr id="27" name="TextBox 27"/>
          <p:cNvSpPr txBox="1"/>
          <p:nvPr/>
        </p:nvSpPr>
        <p:spPr>
          <a:xfrm>
            <a:off x="9756127" y="1670336"/>
            <a:ext cx="5899346" cy="584200"/>
          </a:xfrm>
          <a:prstGeom prst="rect">
            <a:avLst/>
          </a:prstGeom>
        </p:spPr>
        <p:txBody>
          <a:bodyPr lIns="0" tIns="0" rIns="0" bIns="0" rtlCol="0" anchor="t">
            <a:spAutoFit/>
          </a:bodyPr>
          <a:lstStyle/>
          <a:p>
            <a:pPr>
              <a:lnSpc>
                <a:spcPts val="5224"/>
              </a:lnSpc>
            </a:pPr>
            <a:r>
              <a:rPr lang="en-US" sz="2499">
                <a:solidFill>
                  <a:srgbClr val="000000"/>
                </a:solidFill>
                <a:latin typeface="Montserrat"/>
              </a:rPr>
              <a:t>Research Question/Objectives</a:t>
            </a:r>
          </a:p>
        </p:txBody>
      </p:sp>
      <p:sp>
        <p:nvSpPr>
          <p:cNvPr id="28" name="TextBox 28"/>
          <p:cNvSpPr txBox="1"/>
          <p:nvPr/>
        </p:nvSpPr>
        <p:spPr>
          <a:xfrm>
            <a:off x="9756127" y="2438354"/>
            <a:ext cx="5899346" cy="584200"/>
          </a:xfrm>
          <a:prstGeom prst="rect">
            <a:avLst/>
          </a:prstGeom>
        </p:spPr>
        <p:txBody>
          <a:bodyPr lIns="0" tIns="0" rIns="0" bIns="0" rtlCol="0" anchor="t">
            <a:spAutoFit/>
          </a:bodyPr>
          <a:lstStyle/>
          <a:p>
            <a:pPr>
              <a:lnSpc>
                <a:spcPts val="5224"/>
              </a:lnSpc>
            </a:pPr>
            <a:r>
              <a:rPr lang="en-US" sz="2499">
                <a:solidFill>
                  <a:srgbClr val="000000"/>
                </a:solidFill>
                <a:latin typeface="Montserrat"/>
              </a:rPr>
              <a:t>Variables &amp; Hypotheses</a:t>
            </a:r>
          </a:p>
        </p:txBody>
      </p:sp>
      <p:sp>
        <p:nvSpPr>
          <p:cNvPr id="29" name="TextBox 29"/>
          <p:cNvSpPr txBox="1"/>
          <p:nvPr/>
        </p:nvSpPr>
        <p:spPr>
          <a:xfrm>
            <a:off x="9756127" y="3206372"/>
            <a:ext cx="5899346" cy="584200"/>
          </a:xfrm>
          <a:prstGeom prst="rect">
            <a:avLst/>
          </a:prstGeom>
        </p:spPr>
        <p:txBody>
          <a:bodyPr lIns="0" tIns="0" rIns="0" bIns="0" rtlCol="0" anchor="t">
            <a:spAutoFit/>
          </a:bodyPr>
          <a:lstStyle/>
          <a:p>
            <a:pPr>
              <a:lnSpc>
                <a:spcPts val="5224"/>
              </a:lnSpc>
            </a:pPr>
            <a:r>
              <a:rPr lang="en-US" sz="2499">
                <a:solidFill>
                  <a:srgbClr val="000000"/>
                </a:solidFill>
                <a:latin typeface="Montserrat"/>
              </a:rPr>
              <a:t>Research Method</a:t>
            </a:r>
          </a:p>
        </p:txBody>
      </p:sp>
      <p:sp>
        <p:nvSpPr>
          <p:cNvPr id="30" name="TextBox 30"/>
          <p:cNvSpPr txBox="1"/>
          <p:nvPr/>
        </p:nvSpPr>
        <p:spPr>
          <a:xfrm>
            <a:off x="9756127" y="3982160"/>
            <a:ext cx="5899346" cy="584200"/>
          </a:xfrm>
          <a:prstGeom prst="rect">
            <a:avLst/>
          </a:prstGeom>
        </p:spPr>
        <p:txBody>
          <a:bodyPr lIns="0" tIns="0" rIns="0" bIns="0" rtlCol="0" anchor="t">
            <a:spAutoFit/>
          </a:bodyPr>
          <a:lstStyle/>
          <a:p>
            <a:pPr>
              <a:lnSpc>
                <a:spcPts val="5224"/>
              </a:lnSpc>
            </a:pPr>
            <a:r>
              <a:rPr lang="en-US" sz="2499">
                <a:solidFill>
                  <a:srgbClr val="000000"/>
                </a:solidFill>
                <a:latin typeface="Montserrat"/>
              </a:rPr>
              <a:t>Secondary Data Analysis</a:t>
            </a:r>
          </a:p>
        </p:txBody>
      </p:sp>
      <p:sp>
        <p:nvSpPr>
          <p:cNvPr id="31" name="TextBox 31"/>
          <p:cNvSpPr txBox="1"/>
          <p:nvPr/>
        </p:nvSpPr>
        <p:spPr>
          <a:xfrm>
            <a:off x="9756127" y="5518860"/>
            <a:ext cx="5899346" cy="584200"/>
          </a:xfrm>
          <a:prstGeom prst="rect">
            <a:avLst/>
          </a:prstGeom>
        </p:spPr>
        <p:txBody>
          <a:bodyPr lIns="0" tIns="0" rIns="0" bIns="0" rtlCol="0" anchor="t">
            <a:spAutoFit/>
          </a:bodyPr>
          <a:lstStyle/>
          <a:p>
            <a:pPr>
              <a:lnSpc>
                <a:spcPts val="5224"/>
              </a:lnSpc>
            </a:pPr>
            <a:r>
              <a:rPr lang="en-US" sz="2499">
                <a:solidFill>
                  <a:srgbClr val="000000"/>
                </a:solidFill>
                <a:latin typeface="Montserrat"/>
              </a:rPr>
              <a:t>Focus Group Findings</a:t>
            </a:r>
          </a:p>
        </p:txBody>
      </p:sp>
      <p:sp>
        <p:nvSpPr>
          <p:cNvPr id="32" name="TextBox 32"/>
          <p:cNvSpPr txBox="1"/>
          <p:nvPr/>
        </p:nvSpPr>
        <p:spPr>
          <a:xfrm>
            <a:off x="9756127" y="6286878"/>
            <a:ext cx="5899346" cy="584200"/>
          </a:xfrm>
          <a:prstGeom prst="rect">
            <a:avLst/>
          </a:prstGeom>
        </p:spPr>
        <p:txBody>
          <a:bodyPr lIns="0" tIns="0" rIns="0" bIns="0" rtlCol="0" anchor="t">
            <a:spAutoFit/>
          </a:bodyPr>
          <a:lstStyle/>
          <a:p>
            <a:pPr>
              <a:lnSpc>
                <a:spcPts val="5224"/>
              </a:lnSpc>
            </a:pPr>
            <a:r>
              <a:rPr lang="en-US" sz="2499">
                <a:solidFill>
                  <a:srgbClr val="000000"/>
                </a:solidFill>
                <a:latin typeface="Montserrat"/>
              </a:rPr>
              <a:t>Survey Design</a:t>
            </a:r>
          </a:p>
        </p:txBody>
      </p:sp>
      <p:sp>
        <p:nvSpPr>
          <p:cNvPr id="33" name="TextBox 33"/>
          <p:cNvSpPr txBox="1"/>
          <p:nvPr/>
        </p:nvSpPr>
        <p:spPr>
          <a:xfrm>
            <a:off x="9756127" y="7054896"/>
            <a:ext cx="5899346" cy="584200"/>
          </a:xfrm>
          <a:prstGeom prst="rect">
            <a:avLst/>
          </a:prstGeom>
        </p:spPr>
        <p:txBody>
          <a:bodyPr lIns="0" tIns="0" rIns="0" bIns="0" rtlCol="0" anchor="t">
            <a:spAutoFit/>
          </a:bodyPr>
          <a:lstStyle/>
          <a:p>
            <a:pPr>
              <a:lnSpc>
                <a:spcPts val="5224"/>
              </a:lnSpc>
            </a:pPr>
            <a:r>
              <a:rPr lang="en-US" sz="2499">
                <a:solidFill>
                  <a:srgbClr val="000000"/>
                </a:solidFill>
                <a:latin typeface="Montserrat"/>
              </a:rPr>
              <a:t>Results</a:t>
            </a:r>
          </a:p>
        </p:txBody>
      </p:sp>
      <p:sp>
        <p:nvSpPr>
          <p:cNvPr id="34" name="TextBox 34"/>
          <p:cNvSpPr txBox="1"/>
          <p:nvPr/>
        </p:nvSpPr>
        <p:spPr>
          <a:xfrm>
            <a:off x="9756127" y="7822913"/>
            <a:ext cx="7813558" cy="584200"/>
          </a:xfrm>
          <a:prstGeom prst="rect">
            <a:avLst/>
          </a:prstGeom>
        </p:spPr>
        <p:txBody>
          <a:bodyPr lIns="0" tIns="0" rIns="0" bIns="0" rtlCol="0" anchor="t">
            <a:spAutoFit/>
          </a:bodyPr>
          <a:lstStyle/>
          <a:p>
            <a:pPr>
              <a:lnSpc>
                <a:spcPts val="5224"/>
              </a:lnSpc>
            </a:pPr>
            <a:r>
              <a:rPr lang="en-US" sz="2499">
                <a:solidFill>
                  <a:srgbClr val="000000"/>
                </a:solidFill>
                <a:latin typeface="Montserrat"/>
              </a:rPr>
              <a:t>Recommendations &amp; Managerial Implications</a:t>
            </a:r>
          </a:p>
        </p:txBody>
      </p:sp>
      <p:sp>
        <p:nvSpPr>
          <p:cNvPr id="35" name="TextBox 35"/>
          <p:cNvSpPr txBox="1"/>
          <p:nvPr/>
        </p:nvSpPr>
        <p:spPr>
          <a:xfrm>
            <a:off x="9756127" y="4814524"/>
            <a:ext cx="5899346" cy="584200"/>
          </a:xfrm>
          <a:prstGeom prst="rect">
            <a:avLst/>
          </a:prstGeom>
        </p:spPr>
        <p:txBody>
          <a:bodyPr lIns="0" tIns="0" rIns="0" bIns="0" rtlCol="0" anchor="t">
            <a:spAutoFit/>
          </a:bodyPr>
          <a:lstStyle/>
          <a:p>
            <a:pPr>
              <a:lnSpc>
                <a:spcPts val="5224"/>
              </a:lnSpc>
            </a:pPr>
            <a:r>
              <a:rPr lang="en-US" sz="2499">
                <a:solidFill>
                  <a:srgbClr val="000000"/>
                </a:solidFill>
                <a:latin typeface="Montserrat"/>
              </a:rPr>
              <a:t>Our Data Analysis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52164" y="634365"/>
            <a:ext cx="16983672" cy="712470"/>
          </a:xfrm>
          <a:prstGeom prst="rect">
            <a:avLst/>
          </a:prstGeom>
        </p:spPr>
        <p:txBody>
          <a:bodyPr lIns="0" tIns="0" rIns="0" bIns="0" rtlCol="0" anchor="t">
            <a:spAutoFit/>
          </a:bodyPr>
          <a:lstStyle/>
          <a:p>
            <a:pPr>
              <a:lnSpc>
                <a:spcPts val="5880"/>
              </a:lnSpc>
            </a:pPr>
            <a:r>
              <a:rPr lang="en-US" sz="4200">
                <a:solidFill>
                  <a:srgbClr val="249989"/>
                </a:solidFill>
                <a:latin typeface="Montserrat Extra-Bold"/>
              </a:rPr>
              <a:t>Primary Data Analysis - Robo-Advisors</a:t>
            </a:r>
          </a:p>
        </p:txBody>
      </p:sp>
      <p:pic>
        <p:nvPicPr>
          <p:cNvPr id="3" name="Picture 3"/>
          <p:cNvPicPr>
            <a:picLocks noChangeAspect="1"/>
          </p:cNvPicPr>
          <p:nvPr/>
        </p:nvPicPr>
        <p:blipFill>
          <a:blip r:embed="rId2"/>
          <a:srcRect b="16826"/>
          <a:stretch>
            <a:fillRect/>
          </a:stretch>
        </p:blipFill>
        <p:spPr>
          <a:xfrm>
            <a:off x="6599067" y="1936953"/>
            <a:ext cx="9195455" cy="7671479"/>
          </a:xfrm>
          <a:prstGeom prst="rect">
            <a:avLst/>
          </a:prstGeom>
        </p:spPr>
      </p:pic>
      <p:pic>
        <p:nvPicPr>
          <p:cNvPr id="4" name="Picture 4"/>
          <p:cNvPicPr>
            <a:picLocks noChangeAspect="1"/>
          </p:cNvPicPr>
          <p:nvPr/>
        </p:nvPicPr>
        <p:blipFill>
          <a:blip r:embed="rId3"/>
          <a:srcRect/>
          <a:stretch>
            <a:fillRect/>
          </a:stretch>
        </p:blipFill>
        <p:spPr>
          <a:xfrm>
            <a:off x="10585963" y="3403065"/>
            <a:ext cx="7702037" cy="6303096"/>
          </a:xfrm>
          <a:prstGeom prst="rect">
            <a:avLst/>
          </a:prstGeom>
        </p:spPr>
      </p:pic>
      <p:sp>
        <p:nvSpPr>
          <p:cNvPr id="5" name="TextBox 5"/>
          <p:cNvSpPr txBox="1"/>
          <p:nvPr/>
        </p:nvSpPr>
        <p:spPr>
          <a:xfrm>
            <a:off x="328825" y="1813128"/>
            <a:ext cx="5946904" cy="7146926"/>
          </a:xfrm>
          <a:prstGeom prst="rect">
            <a:avLst/>
          </a:prstGeom>
        </p:spPr>
        <p:txBody>
          <a:bodyPr lIns="0" tIns="0" rIns="0" bIns="0" rtlCol="0" anchor="t">
            <a:spAutoFit/>
          </a:bodyPr>
          <a:lstStyle/>
          <a:p>
            <a:pPr marL="604518" lvl="1" indent="-302259">
              <a:lnSpc>
                <a:spcPts val="4759"/>
              </a:lnSpc>
              <a:buFont typeface="Arial"/>
              <a:buChar char="•"/>
            </a:pPr>
            <a:r>
              <a:rPr lang="en-US" sz="2799">
                <a:solidFill>
                  <a:srgbClr val="000000"/>
                </a:solidFill>
                <a:latin typeface="Montserrat"/>
              </a:rPr>
              <a:t>Unsurprisingly both groups of people would not try to use robo-advisors in lieu of self-managing their funds or using a traditional financial advisor</a:t>
            </a:r>
          </a:p>
          <a:p>
            <a:pPr marL="604518" lvl="1" indent="-302259">
              <a:lnSpc>
                <a:spcPts val="4759"/>
              </a:lnSpc>
              <a:buFont typeface="Arial"/>
              <a:buChar char="•"/>
            </a:pPr>
            <a:r>
              <a:rPr lang="en-US" sz="2799">
                <a:solidFill>
                  <a:srgbClr val="000000"/>
                </a:solidFill>
                <a:latin typeface="Montserrat"/>
              </a:rPr>
              <a:t>However the aspects of a robo-advisor that are of top importance for both demographics:</a:t>
            </a:r>
          </a:p>
          <a:p>
            <a:pPr marL="1209036" lvl="2" indent="-403012">
              <a:lnSpc>
                <a:spcPts val="4759"/>
              </a:lnSpc>
              <a:buFont typeface="Arial"/>
              <a:buChar char="⚬"/>
            </a:pPr>
            <a:r>
              <a:rPr lang="en-US" sz="2799">
                <a:solidFill>
                  <a:srgbClr val="000000"/>
                </a:solidFill>
                <a:latin typeface="Montserrat Italics"/>
              </a:rPr>
              <a:t>Peer Recommendation and Brand Name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b="2921"/>
          <a:stretch>
            <a:fillRect/>
          </a:stretch>
        </p:blipFill>
        <p:spPr>
          <a:xfrm>
            <a:off x="7674362" y="1561573"/>
            <a:ext cx="10358436" cy="3581927"/>
          </a:xfrm>
          <a:prstGeom prst="rect">
            <a:avLst/>
          </a:prstGeom>
        </p:spPr>
      </p:pic>
      <p:pic>
        <p:nvPicPr>
          <p:cNvPr id="3" name="Picture 3"/>
          <p:cNvPicPr>
            <a:picLocks noChangeAspect="1"/>
          </p:cNvPicPr>
          <p:nvPr/>
        </p:nvPicPr>
        <p:blipFill>
          <a:blip r:embed="rId4"/>
          <a:srcRect/>
          <a:stretch>
            <a:fillRect/>
          </a:stretch>
        </p:blipFill>
        <p:spPr>
          <a:xfrm>
            <a:off x="7674362" y="5351275"/>
            <a:ext cx="10358436" cy="4543344"/>
          </a:xfrm>
          <a:prstGeom prst="rect">
            <a:avLst/>
          </a:prstGeom>
        </p:spPr>
      </p:pic>
      <p:sp>
        <p:nvSpPr>
          <p:cNvPr id="4" name="TextBox 4"/>
          <p:cNvSpPr txBox="1"/>
          <p:nvPr/>
        </p:nvSpPr>
        <p:spPr>
          <a:xfrm>
            <a:off x="652164" y="465177"/>
            <a:ext cx="16983672" cy="1455420"/>
          </a:xfrm>
          <a:prstGeom prst="rect">
            <a:avLst/>
          </a:prstGeom>
        </p:spPr>
        <p:txBody>
          <a:bodyPr lIns="0" tIns="0" rIns="0" bIns="0" rtlCol="0" anchor="t">
            <a:spAutoFit/>
          </a:bodyPr>
          <a:lstStyle/>
          <a:p>
            <a:pPr>
              <a:lnSpc>
                <a:spcPts val="5880"/>
              </a:lnSpc>
            </a:pPr>
            <a:r>
              <a:rPr lang="en-US" sz="4200">
                <a:solidFill>
                  <a:srgbClr val="249989"/>
                </a:solidFill>
                <a:latin typeface="Montserrat Extra-Bold"/>
              </a:rPr>
              <a:t>Primary Data Analysis - Financial Literacy vs. Wealth Management</a:t>
            </a:r>
          </a:p>
        </p:txBody>
      </p:sp>
      <p:sp>
        <p:nvSpPr>
          <p:cNvPr id="5" name="TextBox 5"/>
          <p:cNvSpPr txBox="1"/>
          <p:nvPr/>
        </p:nvSpPr>
        <p:spPr>
          <a:xfrm>
            <a:off x="652164" y="2368204"/>
            <a:ext cx="5946904" cy="6490082"/>
          </a:xfrm>
          <a:prstGeom prst="rect">
            <a:avLst/>
          </a:prstGeom>
        </p:spPr>
        <p:txBody>
          <a:bodyPr lIns="0" tIns="0" rIns="0" bIns="0" rtlCol="0" anchor="t">
            <a:spAutoFit/>
          </a:bodyPr>
          <a:lstStyle/>
          <a:p>
            <a:pPr>
              <a:lnSpc>
                <a:spcPts val="4726"/>
              </a:lnSpc>
            </a:pPr>
            <a:r>
              <a:rPr lang="en-US" sz="2899">
                <a:solidFill>
                  <a:srgbClr val="000000"/>
                </a:solidFill>
                <a:latin typeface="Montserrat Bold"/>
              </a:rPr>
              <a:t>India</a:t>
            </a:r>
            <a:r>
              <a:rPr lang="en-US" sz="2899">
                <a:solidFill>
                  <a:srgbClr val="000000"/>
                </a:solidFill>
                <a:latin typeface="Montserrat"/>
              </a:rPr>
              <a:t> -  54% of participants were self-managing their funds, of where only 20% of people said they had a higher than average financial literacy in total</a:t>
            </a:r>
          </a:p>
          <a:p>
            <a:pPr>
              <a:lnSpc>
                <a:spcPts val="4237"/>
              </a:lnSpc>
            </a:pPr>
            <a:endParaRPr lang="en-US" sz="2899">
              <a:solidFill>
                <a:srgbClr val="000000"/>
              </a:solidFill>
              <a:latin typeface="Montserrat"/>
            </a:endParaRPr>
          </a:p>
          <a:p>
            <a:pPr>
              <a:lnSpc>
                <a:spcPts val="4726"/>
              </a:lnSpc>
            </a:pPr>
            <a:r>
              <a:rPr lang="en-US" sz="2899">
                <a:solidFill>
                  <a:srgbClr val="000000"/>
                </a:solidFill>
                <a:latin typeface="Montserrat Bold"/>
              </a:rPr>
              <a:t>United States</a:t>
            </a:r>
            <a:r>
              <a:rPr lang="en-US" sz="2899">
                <a:solidFill>
                  <a:srgbClr val="000000"/>
                </a:solidFill>
                <a:latin typeface="Montserrat"/>
              </a:rPr>
              <a:t> - 48% of individuals were self-managing their funds but 25% of people had a higher than average financial literacy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430070" y="73522"/>
            <a:ext cx="12867047" cy="1021347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273953" y="1028700"/>
            <a:ext cx="7014047" cy="7985110"/>
            <a:chOff x="0" y="0"/>
            <a:chExt cx="9352063" cy="10646813"/>
          </a:xfrm>
        </p:grpSpPr>
        <p:pic>
          <p:nvPicPr>
            <p:cNvPr id="3" name="Picture 3"/>
            <p:cNvPicPr>
              <a:picLocks noChangeAspect="1"/>
            </p:cNvPicPr>
            <p:nvPr/>
          </p:nvPicPr>
          <p:blipFill>
            <a:blip r:embed="rId2"/>
            <a:srcRect l="9922" r="24198"/>
            <a:stretch>
              <a:fillRect/>
            </a:stretch>
          </p:blipFill>
          <p:spPr>
            <a:xfrm>
              <a:off x="0" y="0"/>
              <a:ext cx="9352063" cy="10646813"/>
            </a:xfrm>
            <a:prstGeom prst="rect">
              <a:avLst/>
            </a:prstGeom>
          </p:spPr>
        </p:pic>
      </p:grpSp>
      <p:sp>
        <p:nvSpPr>
          <p:cNvPr id="4" name="AutoShape 4"/>
          <p:cNvSpPr/>
          <p:nvPr/>
        </p:nvSpPr>
        <p:spPr>
          <a:xfrm>
            <a:off x="0" y="9869448"/>
            <a:ext cx="2804002" cy="407979"/>
          </a:xfrm>
          <a:prstGeom prst="rect">
            <a:avLst/>
          </a:prstGeom>
          <a:solidFill>
            <a:srgbClr val="D9D9D9"/>
          </a:solidFill>
        </p:spPr>
      </p:sp>
      <p:sp>
        <p:nvSpPr>
          <p:cNvPr id="5" name="AutoShape 5"/>
          <p:cNvSpPr/>
          <p:nvPr/>
        </p:nvSpPr>
        <p:spPr>
          <a:xfrm>
            <a:off x="15483998" y="340661"/>
            <a:ext cx="2804002" cy="407979"/>
          </a:xfrm>
          <a:prstGeom prst="rect">
            <a:avLst/>
          </a:prstGeom>
          <a:solidFill>
            <a:srgbClr val="D9D9D9"/>
          </a:solidFill>
        </p:spPr>
      </p:sp>
      <p:sp>
        <p:nvSpPr>
          <p:cNvPr id="6" name="AutoShape 6"/>
          <p:cNvSpPr/>
          <p:nvPr/>
        </p:nvSpPr>
        <p:spPr>
          <a:xfrm>
            <a:off x="-669845" y="1028700"/>
            <a:ext cx="12953785" cy="3889174"/>
          </a:xfrm>
          <a:prstGeom prst="rect">
            <a:avLst/>
          </a:prstGeom>
          <a:solidFill>
            <a:srgbClr val="249989"/>
          </a:solidFill>
        </p:spPr>
      </p:sp>
      <p:sp>
        <p:nvSpPr>
          <p:cNvPr id="7" name="TextBox 7"/>
          <p:cNvSpPr txBox="1"/>
          <p:nvPr/>
        </p:nvSpPr>
        <p:spPr>
          <a:xfrm>
            <a:off x="326310" y="1283904"/>
            <a:ext cx="10622327" cy="635596"/>
          </a:xfrm>
          <a:prstGeom prst="rect">
            <a:avLst/>
          </a:prstGeom>
        </p:spPr>
        <p:txBody>
          <a:bodyPr lIns="0" tIns="0" rIns="0" bIns="0" rtlCol="0" anchor="t">
            <a:spAutoFit/>
          </a:bodyPr>
          <a:lstStyle/>
          <a:p>
            <a:pPr marL="0" lvl="0" indent="0" algn="l">
              <a:lnSpc>
                <a:spcPts val="4965"/>
              </a:lnSpc>
              <a:spcBef>
                <a:spcPct val="0"/>
              </a:spcBef>
            </a:pPr>
            <a:r>
              <a:rPr lang="en-US" sz="4433" spc="-155">
                <a:solidFill>
                  <a:srgbClr val="FFFFFF"/>
                </a:solidFill>
                <a:latin typeface="Montserrat Extra-Bold"/>
              </a:rPr>
              <a:t>CORRELATION ANALYSIS STOCKS</a:t>
            </a:r>
          </a:p>
        </p:txBody>
      </p:sp>
      <p:sp>
        <p:nvSpPr>
          <p:cNvPr id="8" name="TextBox 8"/>
          <p:cNvSpPr txBox="1"/>
          <p:nvPr/>
        </p:nvSpPr>
        <p:spPr>
          <a:xfrm>
            <a:off x="304513" y="2110000"/>
            <a:ext cx="10389696" cy="2389505"/>
          </a:xfrm>
          <a:prstGeom prst="rect">
            <a:avLst/>
          </a:prstGeom>
        </p:spPr>
        <p:txBody>
          <a:bodyPr lIns="0" tIns="0" rIns="0" bIns="0" rtlCol="0" anchor="t">
            <a:spAutoFit/>
          </a:bodyPr>
          <a:lstStyle/>
          <a:p>
            <a:pPr marL="496571" lvl="1" indent="-248285" algn="just">
              <a:lnSpc>
                <a:spcPts val="3220"/>
              </a:lnSpc>
              <a:buFont typeface="Arial"/>
              <a:buChar char="•"/>
            </a:pPr>
            <a:r>
              <a:rPr lang="en-US" sz="2300">
                <a:solidFill>
                  <a:srgbClr val="FFFFFF"/>
                </a:solidFill>
                <a:latin typeface="Montserrat"/>
              </a:rPr>
              <a:t>Statistically significant correlation between the number of years in trading experience and the average amount of money invested in </a:t>
            </a:r>
            <a:r>
              <a:rPr lang="en-US" sz="2300" u="sng">
                <a:solidFill>
                  <a:srgbClr val="FFFFFF"/>
                </a:solidFill>
                <a:latin typeface="Montserrat Bold"/>
              </a:rPr>
              <a:t>stocks</a:t>
            </a:r>
            <a:r>
              <a:rPr lang="en-US" sz="2300">
                <a:solidFill>
                  <a:srgbClr val="FFFFFF"/>
                </a:solidFill>
                <a:latin typeface="Montserrat"/>
              </a:rPr>
              <a:t> for both India and US samples. </a:t>
            </a:r>
          </a:p>
          <a:p>
            <a:pPr marL="993141" lvl="2" indent="-331047" algn="just">
              <a:lnSpc>
                <a:spcPts val="3220"/>
              </a:lnSpc>
              <a:buFont typeface="Arial"/>
              <a:buChar char="⚬"/>
            </a:pPr>
            <a:r>
              <a:rPr lang="en-US" sz="2300">
                <a:solidFill>
                  <a:srgbClr val="FFFFFF"/>
                </a:solidFill>
                <a:latin typeface="Montserrat"/>
              </a:rPr>
              <a:t>Positive moderate correlation (0.522 for US &amp; 0.577 for India)</a:t>
            </a:r>
          </a:p>
          <a:p>
            <a:pPr marL="496571" lvl="1" indent="-248285" algn="just">
              <a:lnSpc>
                <a:spcPts val="3220"/>
              </a:lnSpc>
              <a:buFont typeface="Arial"/>
              <a:buChar char="•"/>
            </a:pPr>
            <a:r>
              <a:rPr lang="en-US" sz="2300">
                <a:solidFill>
                  <a:srgbClr val="FFFFFF"/>
                </a:solidFill>
                <a:latin typeface="Montserrat"/>
              </a:rPr>
              <a:t>Statistical significance between risk tolerance and trading experience in stocks for US sample</a:t>
            </a:r>
          </a:p>
        </p:txBody>
      </p:sp>
      <p:sp>
        <p:nvSpPr>
          <p:cNvPr id="9" name="TextBox 9"/>
          <p:cNvSpPr txBox="1"/>
          <p:nvPr/>
        </p:nvSpPr>
        <p:spPr>
          <a:xfrm>
            <a:off x="325315" y="5356024"/>
            <a:ext cx="10622327" cy="584923"/>
          </a:xfrm>
          <a:prstGeom prst="rect">
            <a:avLst/>
          </a:prstGeom>
        </p:spPr>
        <p:txBody>
          <a:bodyPr lIns="0" tIns="0" rIns="0" bIns="0" rtlCol="0" anchor="t">
            <a:spAutoFit/>
          </a:bodyPr>
          <a:lstStyle/>
          <a:p>
            <a:pPr marL="0" lvl="0" indent="0" algn="l">
              <a:lnSpc>
                <a:spcPts val="4629"/>
              </a:lnSpc>
              <a:spcBef>
                <a:spcPct val="0"/>
              </a:spcBef>
            </a:pPr>
            <a:r>
              <a:rPr lang="en-US" sz="4133" spc="-144">
                <a:solidFill>
                  <a:srgbClr val="249989"/>
                </a:solidFill>
                <a:latin typeface="Montserrat Extra-Bold"/>
              </a:rPr>
              <a:t>CORRELATION ANALYSIS CRYPTO</a:t>
            </a:r>
          </a:p>
        </p:txBody>
      </p:sp>
      <p:sp>
        <p:nvSpPr>
          <p:cNvPr id="10" name="TextBox 10"/>
          <p:cNvSpPr txBox="1"/>
          <p:nvPr/>
        </p:nvSpPr>
        <p:spPr>
          <a:xfrm>
            <a:off x="344365" y="6007622"/>
            <a:ext cx="10368380" cy="3280028"/>
          </a:xfrm>
          <a:prstGeom prst="rect">
            <a:avLst/>
          </a:prstGeom>
        </p:spPr>
        <p:txBody>
          <a:bodyPr lIns="0" tIns="0" rIns="0" bIns="0" rtlCol="0" anchor="t">
            <a:spAutoFit/>
          </a:bodyPr>
          <a:lstStyle/>
          <a:p>
            <a:pPr marL="509356" lvl="1" indent="-254678" algn="just">
              <a:lnSpc>
                <a:spcPts val="3302"/>
              </a:lnSpc>
              <a:buFont typeface="Arial"/>
              <a:buChar char="•"/>
            </a:pPr>
            <a:r>
              <a:rPr lang="en-US" sz="2359">
                <a:solidFill>
                  <a:srgbClr val="000000"/>
                </a:solidFill>
                <a:latin typeface="Montserrat"/>
              </a:rPr>
              <a:t>Statistical significance between the number of years in trading experience and the average amount of money invested in </a:t>
            </a:r>
            <a:r>
              <a:rPr lang="en-US" sz="2359" u="sng">
                <a:solidFill>
                  <a:srgbClr val="000000"/>
                </a:solidFill>
                <a:latin typeface="Montserrat Bold"/>
              </a:rPr>
              <a:t>crypto</a:t>
            </a:r>
            <a:r>
              <a:rPr lang="en-US" sz="2359">
                <a:solidFill>
                  <a:srgbClr val="000000"/>
                </a:solidFill>
                <a:latin typeface="Montserrat"/>
              </a:rPr>
              <a:t> for both India and US samples. </a:t>
            </a:r>
          </a:p>
          <a:p>
            <a:pPr marL="1018712" lvl="2" indent="-339571" algn="just">
              <a:lnSpc>
                <a:spcPts val="3302"/>
              </a:lnSpc>
              <a:buFont typeface="Arial"/>
              <a:buChar char="⚬"/>
            </a:pPr>
            <a:r>
              <a:rPr lang="en-US" sz="2359">
                <a:solidFill>
                  <a:srgbClr val="000000"/>
                </a:solidFill>
                <a:latin typeface="Montserrat"/>
              </a:rPr>
              <a:t>Positive moderately high correlation (0.659 for US &amp; 0.715 for India)</a:t>
            </a:r>
          </a:p>
          <a:p>
            <a:pPr marL="509356" lvl="1" indent="-254678" algn="just">
              <a:lnSpc>
                <a:spcPts val="3302"/>
              </a:lnSpc>
              <a:buFont typeface="Arial"/>
              <a:buChar char="•"/>
            </a:pPr>
            <a:r>
              <a:rPr lang="en-US" sz="2359">
                <a:solidFill>
                  <a:srgbClr val="000000"/>
                </a:solidFill>
                <a:latin typeface="Montserrat"/>
              </a:rPr>
              <a:t>Statistical significance and positive moderate correlation between trading experience and risk tolerance in investing in crypto for US and India</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28700" y="-237297"/>
            <a:ext cx="16230600" cy="10761593"/>
          </a:xfrm>
          <a:prstGeom prst="rect">
            <a:avLst/>
          </a:prstGeom>
        </p:spPr>
      </p:pic>
      <p:sp>
        <p:nvSpPr>
          <p:cNvPr id="3" name="TextBox 3"/>
          <p:cNvSpPr txBox="1"/>
          <p:nvPr/>
        </p:nvSpPr>
        <p:spPr>
          <a:xfrm>
            <a:off x="1628775" y="1432641"/>
            <a:ext cx="7142831" cy="8263809"/>
          </a:xfrm>
          <a:prstGeom prst="rect">
            <a:avLst/>
          </a:prstGeom>
        </p:spPr>
        <p:txBody>
          <a:bodyPr lIns="0" tIns="0" rIns="0" bIns="0" rtlCol="0" anchor="t">
            <a:spAutoFit/>
          </a:bodyPr>
          <a:lstStyle/>
          <a:p>
            <a:pPr algn="ctr">
              <a:lnSpc>
                <a:spcPts val="5353"/>
              </a:lnSpc>
            </a:pPr>
            <a:r>
              <a:rPr lang="en-US" sz="4779" spc="-167">
                <a:solidFill>
                  <a:srgbClr val="249989"/>
                </a:solidFill>
                <a:latin typeface="Montserrat Extra-Bold"/>
              </a:rPr>
              <a:t>WHAT DO YOU THINK ARE TWO OF THE MOST INFLUENCIAL FACTORS ON AMOUNT OF STOCKS INVESTMENT? </a:t>
            </a:r>
            <a:r>
              <a:rPr lang="en-US" sz="4779" spc="-167">
                <a:solidFill>
                  <a:srgbClr val="008037"/>
                </a:solidFill>
                <a:latin typeface="Montserrat Extra-Bold"/>
              </a:rPr>
              <a:t>POSITIVE</a:t>
            </a:r>
            <a:r>
              <a:rPr lang="en-US" sz="4779" spc="-167">
                <a:solidFill>
                  <a:srgbClr val="249989"/>
                </a:solidFill>
                <a:latin typeface="Montserrat Extra-Bold"/>
              </a:rPr>
              <a:t> OR </a:t>
            </a:r>
            <a:r>
              <a:rPr lang="en-US" sz="4779" spc="-167">
                <a:solidFill>
                  <a:srgbClr val="FF1616"/>
                </a:solidFill>
                <a:latin typeface="Montserrat Extra-Bold"/>
              </a:rPr>
              <a:t>NEGATIVE</a:t>
            </a:r>
            <a:r>
              <a:rPr lang="en-US" sz="4779" spc="-167">
                <a:solidFill>
                  <a:srgbClr val="249989"/>
                </a:solidFill>
                <a:latin typeface="Montserrat Extra-Bold"/>
              </a:rPr>
              <a:t> CORRELATION?</a:t>
            </a:r>
          </a:p>
          <a:p>
            <a:pPr algn="ctr">
              <a:lnSpc>
                <a:spcPts val="8489"/>
              </a:lnSpc>
            </a:pPr>
            <a:endParaRPr lang="en-US" sz="4779" spc="-167">
              <a:solidFill>
                <a:srgbClr val="249989"/>
              </a:solidFill>
              <a:latin typeface="Montserrat Extra-Bold"/>
            </a:endParaRPr>
          </a:p>
          <a:p>
            <a:pPr algn="ctr">
              <a:lnSpc>
                <a:spcPts val="8489"/>
              </a:lnSpc>
              <a:spcBef>
                <a:spcPct val="0"/>
              </a:spcBef>
            </a:pPr>
            <a:endParaRPr lang="en-US" sz="4779" spc="-167">
              <a:solidFill>
                <a:srgbClr val="249989"/>
              </a:solidFill>
              <a:latin typeface="Montserrat Extra-Bo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483998" y="456419"/>
            <a:ext cx="3290918" cy="407979"/>
          </a:xfrm>
          <a:prstGeom prst="rect">
            <a:avLst/>
          </a:prstGeom>
          <a:solidFill>
            <a:srgbClr val="ECECEC"/>
          </a:solidFill>
        </p:spPr>
      </p:sp>
      <p:sp>
        <p:nvSpPr>
          <p:cNvPr id="3" name="AutoShape 3"/>
          <p:cNvSpPr/>
          <p:nvPr/>
        </p:nvSpPr>
        <p:spPr>
          <a:xfrm>
            <a:off x="-122765" y="0"/>
            <a:ext cx="10565930" cy="10287000"/>
          </a:xfrm>
          <a:prstGeom prst="rect">
            <a:avLst/>
          </a:prstGeom>
          <a:solidFill>
            <a:srgbClr val="249989"/>
          </a:solidFill>
        </p:spPr>
      </p:sp>
      <p:sp>
        <p:nvSpPr>
          <p:cNvPr id="4" name="AutoShape 4"/>
          <p:cNvSpPr/>
          <p:nvPr/>
        </p:nvSpPr>
        <p:spPr>
          <a:xfrm>
            <a:off x="18121848" y="5510984"/>
            <a:ext cx="332305" cy="4776016"/>
          </a:xfrm>
          <a:prstGeom prst="rect">
            <a:avLst/>
          </a:prstGeom>
          <a:solidFill>
            <a:srgbClr val="249989"/>
          </a:solidFill>
        </p:spPr>
      </p:sp>
      <p:sp>
        <p:nvSpPr>
          <p:cNvPr id="5" name="AutoShape 5"/>
          <p:cNvSpPr/>
          <p:nvPr/>
        </p:nvSpPr>
        <p:spPr>
          <a:xfrm>
            <a:off x="10443165" y="9666541"/>
            <a:ext cx="2804002" cy="407979"/>
          </a:xfrm>
          <a:prstGeom prst="rect">
            <a:avLst/>
          </a:prstGeom>
          <a:solidFill>
            <a:srgbClr val="ECECEC"/>
          </a:solidFill>
        </p:spPr>
      </p:sp>
      <p:pic>
        <p:nvPicPr>
          <p:cNvPr id="6" name="Picture 6"/>
          <p:cNvPicPr>
            <a:picLocks noChangeAspect="1"/>
          </p:cNvPicPr>
          <p:nvPr/>
        </p:nvPicPr>
        <p:blipFill>
          <a:blip r:embed="rId3"/>
          <a:srcRect/>
          <a:stretch>
            <a:fillRect/>
          </a:stretch>
        </p:blipFill>
        <p:spPr>
          <a:xfrm>
            <a:off x="140316" y="456419"/>
            <a:ext cx="10172740" cy="5487925"/>
          </a:xfrm>
          <a:prstGeom prst="rect">
            <a:avLst/>
          </a:prstGeom>
        </p:spPr>
      </p:pic>
      <p:pic>
        <p:nvPicPr>
          <p:cNvPr id="7" name="Picture 7"/>
          <p:cNvPicPr>
            <a:picLocks noChangeAspect="1"/>
          </p:cNvPicPr>
          <p:nvPr/>
        </p:nvPicPr>
        <p:blipFill>
          <a:blip r:embed="rId4"/>
          <a:srcRect/>
          <a:stretch>
            <a:fillRect/>
          </a:stretch>
        </p:blipFill>
        <p:spPr>
          <a:xfrm>
            <a:off x="206801" y="6470784"/>
            <a:ext cx="10039768" cy="3195757"/>
          </a:xfrm>
          <a:prstGeom prst="rect">
            <a:avLst/>
          </a:prstGeom>
        </p:spPr>
      </p:pic>
      <p:sp>
        <p:nvSpPr>
          <p:cNvPr id="8" name="TextBox 8"/>
          <p:cNvSpPr txBox="1"/>
          <p:nvPr/>
        </p:nvSpPr>
        <p:spPr>
          <a:xfrm>
            <a:off x="10777250" y="3082636"/>
            <a:ext cx="7010512" cy="6050505"/>
          </a:xfrm>
          <a:prstGeom prst="rect">
            <a:avLst/>
          </a:prstGeom>
        </p:spPr>
        <p:txBody>
          <a:bodyPr lIns="0" tIns="0" rIns="0" bIns="0" rtlCol="0" anchor="t">
            <a:spAutoFit/>
          </a:bodyPr>
          <a:lstStyle/>
          <a:p>
            <a:pPr>
              <a:lnSpc>
                <a:spcPts val="4387"/>
              </a:lnSpc>
            </a:pPr>
            <a:r>
              <a:rPr lang="en-US" sz="2627" spc="-91">
                <a:solidFill>
                  <a:srgbClr val="000000"/>
                </a:solidFill>
                <a:latin typeface="Montserrat Bold"/>
              </a:rPr>
              <a:t>Factors influencing investment in stocks in USA</a:t>
            </a:r>
            <a:r>
              <a:rPr lang="en-US" sz="2627" spc="-91">
                <a:solidFill>
                  <a:srgbClr val="000000"/>
                </a:solidFill>
                <a:latin typeface="Montserrat"/>
              </a:rPr>
              <a:t>:</a:t>
            </a:r>
          </a:p>
          <a:p>
            <a:pPr marL="567186" lvl="1" indent="-283593">
              <a:lnSpc>
                <a:spcPts val="4387"/>
              </a:lnSpc>
              <a:buFont typeface="Arial"/>
              <a:buChar char="•"/>
            </a:pPr>
            <a:r>
              <a:rPr lang="en-US" sz="2627" spc="-91">
                <a:solidFill>
                  <a:srgbClr val="000000"/>
                </a:solidFill>
                <a:latin typeface="Montserrat"/>
              </a:rPr>
              <a:t>Annual Income +</a:t>
            </a:r>
          </a:p>
          <a:p>
            <a:pPr marL="567186" lvl="1" indent="-283593">
              <a:lnSpc>
                <a:spcPts val="4387"/>
              </a:lnSpc>
              <a:buFont typeface="Arial"/>
              <a:buChar char="•"/>
            </a:pPr>
            <a:r>
              <a:rPr lang="en-US" sz="2627" spc="-91">
                <a:solidFill>
                  <a:srgbClr val="000000"/>
                </a:solidFill>
                <a:latin typeface="Montserrat"/>
              </a:rPr>
              <a:t>Risk Tolerance +</a:t>
            </a:r>
          </a:p>
          <a:p>
            <a:pPr marL="567186" lvl="1" indent="-283593">
              <a:lnSpc>
                <a:spcPts val="4387"/>
              </a:lnSpc>
              <a:buFont typeface="Arial"/>
              <a:buChar char="•"/>
            </a:pPr>
            <a:r>
              <a:rPr lang="en-US" sz="2627" spc="-91">
                <a:solidFill>
                  <a:srgbClr val="000000"/>
                </a:solidFill>
                <a:latin typeface="Montserrat"/>
              </a:rPr>
              <a:t>Gender -</a:t>
            </a:r>
          </a:p>
          <a:p>
            <a:pPr marL="567186" lvl="1" indent="-283593">
              <a:lnSpc>
                <a:spcPts val="4387"/>
              </a:lnSpc>
              <a:buFont typeface="Arial"/>
              <a:buChar char="•"/>
            </a:pPr>
            <a:r>
              <a:rPr lang="en-US" sz="2627" spc="-91">
                <a:solidFill>
                  <a:srgbClr val="000000"/>
                </a:solidFill>
                <a:latin typeface="Montserrat"/>
              </a:rPr>
              <a:t>Age -</a:t>
            </a:r>
          </a:p>
          <a:p>
            <a:pPr>
              <a:lnSpc>
                <a:spcPts val="4387"/>
              </a:lnSpc>
            </a:pPr>
            <a:endParaRPr lang="en-US" sz="2627" spc="-91">
              <a:solidFill>
                <a:srgbClr val="000000"/>
              </a:solidFill>
              <a:latin typeface="Montserrat"/>
            </a:endParaRPr>
          </a:p>
          <a:p>
            <a:pPr>
              <a:lnSpc>
                <a:spcPts val="4387"/>
              </a:lnSpc>
            </a:pPr>
            <a:r>
              <a:rPr lang="en-US" sz="2627" spc="-91">
                <a:solidFill>
                  <a:srgbClr val="000000"/>
                </a:solidFill>
                <a:latin typeface="Montserrat Bold"/>
              </a:rPr>
              <a:t>Factors influencing Investment in Stocks in India</a:t>
            </a:r>
            <a:r>
              <a:rPr lang="en-US" sz="2627" spc="-91">
                <a:solidFill>
                  <a:srgbClr val="000000"/>
                </a:solidFill>
                <a:latin typeface="Montserrat"/>
              </a:rPr>
              <a:t>:</a:t>
            </a:r>
          </a:p>
          <a:p>
            <a:pPr marL="567186" lvl="1" indent="-283593">
              <a:lnSpc>
                <a:spcPts val="4387"/>
              </a:lnSpc>
              <a:buFont typeface="Arial"/>
              <a:buChar char="•"/>
            </a:pPr>
            <a:r>
              <a:rPr lang="en-US" sz="2627" spc="-91">
                <a:solidFill>
                  <a:srgbClr val="000000"/>
                </a:solidFill>
                <a:latin typeface="Montserrat"/>
              </a:rPr>
              <a:t>Annual Income +</a:t>
            </a:r>
          </a:p>
          <a:p>
            <a:pPr marL="588777" lvl="1" indent="-294389">
              <a:lnSpc>
                <a:spcPts val="4554"/>
              </a:lnSpc>
              <a:buFont typeface="Arial"/>
              <a:buChar char="•"/>
            </a:pPr>
            <a:r>
              <a:rPr lang="en-US" sz="2727" spc="-95">
                <a:solidFill>
                  <a:srgbClr val="000000"/>
                </a:solidFill>
                <a:latin typeface="Montserrat"/>
              </a:rPr>
              <a:t>Gender -</a:t>
            </a:r>
          </a:p>
        </p:txBody>
      </p:sp>
      <p:sp>
        <p:nvSpPr>
          <p:cNvPr id="9" name="TextBox 9"/>
          <p:cNvSpPr txBox="1"/>
          <p:nvPr/>
        </p:nvSpPr>
        <p:spPr>
          <a:xfrm>
            <a:off x="11009507" y="1066800"/>
            <a:ext cx="6249793" cy="1599738"/>
          </a:xfrm>
          <a:prstGeom prst="rect">
            <a:avLst/>
          </a:prstGeom>
        </p:spPr>
        <p:txBody>
          <a:bodyPr lIns="0" tIns="0" rIns="0" bIns="0" rtlCol="0" anchor="t">
            <a:spAutoFit/>
          </a:bodyPr>
          <a:lstStyle/>
          <a:p>
            <a:pPr algn="ctr">
              <a:lnSpc>
                <a:spcPts val="6249"/>
              </a:lnSpc>
              <a:spcBef>
                <a:spcPct val="0"/>
              </a:spcBef>
            </a:pPr>
            <a:r>
              <a:rPr lang="en-US" sz="5579" spc="-195">
                <a:solidFill>
                  <a:srgbClr val="249989"/>
                </a:solidFill>
                <a:latin typeface="Montserrat Extra-Bold"/>
              </a:rPr>
              <a:t>REGRESSION ANALYSIS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562365" y="416573"/>
            <a:ext cx="6026418" cy="9453854"/>
          </a:xfrm>
          <a:prstGeom prst="rect">
            <a:avLst/>
          </a:prstGeom>
          <a:solidFill>
            <a:srgbClr val="249989"/>
          </a:solidFill>
        </p:spPr>
      </p:sp>
      <p:grpSp>
        <p:nvGrpSpPr>
          <p:cNvPr id="3" name="Group 3"/>
          <p:cNvGrpSpPr/>
          <p:nvPr/>
        </p:nvGrpSpPr>
        <p:grpSpPr>
          <a:xfrm>
            <a:off x="11079998" y="1792851"/>
            <a:ext cx="6179302" cy="6701299"/>
            <a:chOff x="0" y="0"/>
            <a:chExt cx="8239069" cy="8935065"/>
          </a:xfrm>
        </p:grpSpPr>
        <p:pic>
          <p:nvPicPr>
            <p:cNvPr id="4" name="Picture 4"/>
            <p:cNvPicPr>
              <a:picLocks noChangeAspect="1"/>
            </p:cNvPicPr>
            <p:nvPr/>
          </p:nvPicPr>
          <p:blipFill>
            <a:blip r:embed="rId2"/>
            <a:srcRect l="26601" r="26601"/>
            <a:stretch>
              <a:fillRect/>
            </a:stretch>
          </p:blipFill>
          <p:spPr>
            <a:xfrm>
              <a:off x="0" y="0"/>
              <a:ext cx="8239069" cy="8935065"/>
            </a:xfrm>
            <a:prstGeom prst="rect">
              <a:avLst/>
            </a:prstGeom>
          </p:spPr>
        </p:pic>
      </p:grpSp>
      <p:sp>
        <p:nvSpPr>
          <p:cNvPr id="5" name="TextBox 5"/>
          <p:cNvSpPr txBox="1"/>
          <p:nvPr/>
        </p:nvSpPr>
        <p:spPr>
          <a:xfrm>
            <a:off x="2144982" y="2199220"/>
            <a:ext cx="7367232" cy="1943100"/>
          </a:xfrm>
          <a:prstGeom prst="rect">
            <a:avLst/>
          </a:prstGeom>
        </p:spPr>
        <p:txBody>
          <a:bodyPr lIns="0" tIns="0" rIns="0" bIns="0" rtlCol="0" anchor="t">
            <a:spAutoFit/>
          </a:bodyPr>
          <a:lstStyle/>
          <a:p>
            <a:pPr>
              <a:lnSpc>
                <a:spcPts val="3974"/>
              </a:lnSpc>
            </a:pPr>
            <a:r>
              <a:rPr lang="en-US" sz="2499" spc="-87">
                <a:solidFill>
                  <a:srgbClr val="000000"/>
                </a:solidFill>
                <a:latin typeface="Montserrat"/>
              </a:rPr>
              <a:t>Preference for stock investment rather than cryptocurrencies</a:t>
            </a:r>
          </a:p>
          <a:p>
            <a:pPr>
              <a:lnSpc>
                <a:spcPts val="3974"/>
              </a:lnSpc>
            </a:pPr>
            <a:r>
              <a:rPr lang="en-US" sz="2499" spc="-87">
                <a:solidFill>
                  <a:srgbClr val="000000"/>
                </a:solidFill>
                <a:latin typeface="Montserrat"/>
              </a:rPr>
              <a:t>Distrust about Robo-advisors</a:t>
            </a:r>
          </a:p>
          <a:p>
            <a:pPr>
              <a:lnSpc>
                <a:spcPts val="3974"/>
              </a:lnSpc>
            </a:pPr>
            <a:endParaRPr lang="en-US" sz="2499" spc="-87">
              <a:solidFill>
                <a:srgbClr val="000000"/>
              </a:solidFill>
              <a:latin typeface="Montserrat"/>
            </a:endParaRPr>
          </a:p>
        </p:txBody>
      </p:sp>
      <p:sp>
        <p:nvSpPr>
          <p:cNvPr id="6" name="TextBox 6"/>
          <p:cNvSpPr txBox="1"/>
          <p:nvPr/>
        </p:nvSpPr>
        <p:spPr>
          <a:xfrm>
            <a:off x="1028700" y="421131"/>
            <a:ext cx="8654995" cy="1738168"/>
          </a:xfrm>
          <a:prstGeom prst="rect">
            <a:avLst/>
          </a:prstGeom>
        </p:spPr>
        <p:txBody>
          <a:bodyPr lIns="0" tIns="0" rIns="0" bIns="0" rtlCol="0" anchor="t">
            <a:spAutoFit/>
          </a:bodyPr>
          <a:lstStyle/>
          <a:p>
            <a:pPr algn="ctr">
              <a:lnSpc>
                <a:spcPts val="6809"/>
              </a:lnSpc>
              <a:spcBef>
                <a:spcPct val="0"/>
              </a:spcBef>
            </a:pPr>
            <a:r>
              <a:rPr lang="en-US" sz="6079" spc="-212">
                <a:solidFill>
                  <a:srgbClr val="249989"/>
                </a:solidFill>
                <a:latin typeface="Montserrat Extra-Bold"/>
              </a:rPr>
              <a:t>RESULTS &amp; RECOMMENDATIONS</a:t>
            </a:r>
          </a:p>
        </p:txBody>
      </p:sp>
      <p:sp>
        <p:nvSpPr>
          <p:cNvPr id="7" name="AutoShape 7"/>
          <p:cNvSpPr/>
          <p:nvPr/>
        </p:nvSpPr>
        <p:spPr>
          <a:xfrm>
            <a:off x="-166152" y="-234511"/>
            <a:ext cx="332305" cy="4776016"/>
          </a:xfrm>
          <a:prstGeom prst="rect">
            <a:avLst/>
          </a:prstGeom>
          <a:solidFill>
            <a:srgbClr val="249989"/>
          </a:solidFill>
        </p:spPr>
      </p:sp>
      <p:sp>
        <p:nvSpPr>
          <p:cNvPr id="8" name="TextBox 8"/>
          <p:cNvSpPr txBox="1"/>
          <p:nvPr/>
        </p:nvSpPr>
        <p:spPr>
          <a:xfrm>
            <a:off x="2154507" y="3793935"/>
            <a:ext cx="7357707" cy="8382000"/>
          </a:xfrm>
          <a:prstGeom prst="rect">
            <a:avLst/>
          </a:prstGeom>
        </p:spPr>
        <p:txBody>
          <a:bodyPr lIns="0" tIns="0" rIns="0" bIns="0" rtlCol="0" anchor="t">
            <a:spAutoFit/>
          </a:bodyPr>
          <a:lstStyle/>
          <a:p>
            <a:pPr>
              <a:lnSpc>
                <a:spcPts val="3974"/>
              </a:lnSpc>
            </a:pPr>
            <a:r>
              <a:rPr lang="en-US" sz="2499" spc="-87">
                <a:solidFill>
                  <a:srgbClr val="000000"/>
                </a:solidFill>
                <a:latin typeface="Montserrat Bold"/>
              </a:rPr>
              <a:t>Recommendations</a:t>
            </a:r>
            <a:r>
              <a:rPr lang="en-US" sz="2499" spc="-87">
                <a:solidFill>
                  <a:srgbClr val="000000"/>
                </a:solidFill>
                <a:latin typeface="Montserrat"/>
              </a:rPr>
              <a:t>:</a:t>
            </a:r>
          </a:p>
          <a:p>
            <a:pPr>
              <a:lnSpc>
                <a:spcPts val="3974"/>
              </a:lnSpc>
            </a:pPr>
            <a:r>
              <a:rPr lang="en-US" sz="2499" spc="-87">
                <a:solidFill>
                  <a:srgbClr val="000000"/>
                </a:solidFill>
                <a:latin typeface="Montserrat"/>
              </a:rPr>
              <a:t>Brokerages should focus their advertisements on their most experience male customers.</a:t>
            </a:r>
          </a:p>
          <a:p>
            <a:pPr>
              <a:lnSpc>
                <a:spcPts val="3974"/>
              </a:lnSpc>
            </a:pPr>
            <a:r>
              <a:rPr lang="en-US" sz="2499" spc="-87">
                <a:solidFill>
                  <a:srgbClr val="000000"/>
                </a:solidFill>
                <a:latin typeface="Montserrat"/>
              </a:rPr>
              <a:t>American brokerages are encouraged to target younger people</a:t>
            </a:r>
          </a:p>
          <a:p>
            <a:pPr>
              <a:lnSpc>
                <a:spcPts val="3974"/>
              </a:lnSpc>
            </a:pPr>
            <a:r>
              <a:rPr lang="en-US" sz="2499" spc="-87">
                <a:solidFill>
                  <a:srgbClr val="000000"/>
                </a:solidFill>
                <a:latin typeface="Montserrat"/>
              </a:rPr>
              <a:t>we recommend marketing through micro-influencers for robo-advisors</a:t>
            </a:r>
          </a:p>
          <a:p>
            <a:pPr>
              <a:lnSpc>
                <a:spcPts val="3974"/>
              </a:lnSpc>
            </a:pPr>
            <a:r>
              <a:rPr lang="en-US" sz="2499" spc="-87">
                <a:solidFill>
                  <a:srgbClr val="000000"/>
                </a:solidFill>
                <a:latin typeface="Montserrat"/>
              </a:rPr>
              <a:t>we recommend Robo-advisors to be coded and advertised to invest more on stocks rather than cryptocurrencies</a:t>
            </a:r>
          </a:p>
          <a:p>
            <a:pPr>
              <a:lnSpc>
                <a:spcPts val="3974"/>
              </a:lnSpc>
            </a:pPr>
            <a:r>
              <a:rPr lang="en-US" sz="2499" spc="-87">
                <a:solidFill>
                  <a:srgbClr val="000000"/>
                </a:solidFill>
                <a:latin typeface="Montserrat"/>
              </a:rPr>
              <a:t>brokerages to offer online strategy courses to gain a competitive advantage.</a:t>
            </a:r>
          </a:p>
          <a:p>
            <a:pPr>
              <a:lnSpc>
                <a:spcPts val="3974"/>
              </a:lnSpc>
            </a:pPr>
            <a:endParaRPr lang="en-US" sz="2499" spc="-87">
              <a:solidFill>
                <a:srgbClr val="000000"/>
              </a:solidFill>
              <a:latin typeface="Montserrat"/>
            </a:endParaRPr>
          </a:p>
          <a:p>
            <a:pPr>
              <a:lnSpc>
                <a:spcPts val="3974"/>
              </a:lnSpc>
            </a:pPr>
            <a:endParaRPr lang="en-US" sz="2499" spc="-87">
              <a:solidFill>
                <a:srgbClr val="000000"/>
              </a:solidFill>
              <a:latin typeface="Montserrat"/>
            </a:endParaRPr>
          </a:p>
          <a:p>
            <a:pPr>
              <a:lnSpc>
                <a:spcPts val="3974"/>
              </a:lnSpc>
            </a:pPr>
            <a:endParaRPr lang="en-US" sz="2499" spc="-87">
              <a:solidFill>
                <a:srgbClr val="000000"/>
              </a:solidFill>
              <a:latin typeface="Montserrat"/>
            </a:endParaRPr>
          </a:p>
          <a:p>
            <a:pPr>
              <a:lnSpc>
                <a:spcPts val="3974"/>
              </a:lnSpc>
            </a:pPr>
            <a:endParaRPr lang="en-US" sz="2499" spc="-87">
              <a:solidFill>
                <a:srgbClr val="000000"/>
              </a:solidFill>
              <a:latin typeface="Montserrat"/>
            </a:endParaRPr>
          </a:p>
          <a:p>
            <a:pPr>
              <a:lnSpc>
                <a:spcPts val="3974"/>
              </a:lnSpc>
            </a:pPr>
            <a:endParaRPr lang="en-US" sz="2499" spc="-87">
              <a:solidFill>
                <a:srgbClr val="000000"/>
              </a:solidFill>
              <a:latin typeface="Montserrat"/>
            </a:endParaRPr>
          </a:p>
        </p:txBody>
      </p:sp>
      <p:grpSp>
        <p:nvGrpSpPr>
          <p:cNvPr id="9" name="Group 9"/>
          <p:cNvGrpSpPr/>
          <p:nvPr/>
        </p:nvGrpSpPr>
        <p:grpSpPr>
          <a:xfrm>
            <a:off x="1402001" y="4317596"/>
            <a:ext cx="447818" cy="447818"/>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9989"/>
            </a:solidFill>
          </p:spPr>
        </p:sp>
      </p:grpSp>
      <p:grpSp>
        <p:nvGrpSpPr>
          <p:cNvPr id="11" name="Group 11"/>
          <p:cNvGrpSpPr/>
          <p:nvPr/>
        </p:nvGrpSpPr>
        <p:grpSpPr>
          <a:xfrm>
            <a:off x="1402001" y="2517228"/>
            <a:ext cx="447818" cy="447818"/>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9989"/>
            </a:solidFill>
          </p:spPr>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483998" y="461745"/>
            <a:ext cx="2804002" cy="407979"/>
          </a:xfrm>
          <a:prstGeom prst="rect">
            <a:avLst/>
          </a:prstGeom>
          <a:solidFill>
            <a:srgbClr val="ECECEC"/>
          </a:solidFill>
        </p:spPr>
      </p:sp>
      <p:sp>
        <p:nvSpPr>
          <p:cNvPr id="3" name="AutoShape 3"/>
          <p:cNvSpPr/>
          <p:nvPr/>
        </p:nvSpPr>
        <p:spPr>
          <a:xfrm rot="352594">
            <a:off x="-1732261" y="7192428"/>
            <a:ext cx="21752522" cy="4802001"/>
          </a:xfrm>
          <a:prstGeom prst="rect">
            <a:avLst/>
          </a:prstGeom>
          <a:solidFill>
            <a:srgbClr val="249989"/>
          </a:solidFill>
        </p:spPr>
      </p:sp>
      <p:sp>
        <p:nvSpPr>
          <p:cNvPr id="4" name="AutoShape 4"/>
          <p:cNvSpPr/>
          <p:nvPr/>
        </p:nvSpPr>
        <p:spPr>
          <a:xfrm>
            <a:off x="6383355" y="1652396"/>
            <a:ext cx="12846872" cy="2590838"/>
          </a:xfrm>
          <a:prstGeom prst="rect">
            <a:avLst/>
          </a:prstGeom>
          <a:solidFill>
            <a:srgbClr val="249989"/>
          </a:solidFill>
        </p:spPr>
      </p:sp>
      <p:sp>
        <p:nvSpPr>
          <p:cNvPr id="5" name="TextBox 5"/>
          <p:cNvSpPr txBox="1"/>
          <p:nvPr/>
        </p:nvSpPr>
        <p:spPr>
          <a:xfrm>
            <a:off x="6698783" y="2068988"/>
            <a:ext cx="10590569" cy="1852904"/>
          </a:xfrm>
          <a:prstGeom prst="rect">
            <a:avLst/>
          </a:prstGeom>
        </p:spPr>
        <p:txBody>
          <a:bodyPr lIns="0" tIns="0" rIns="0" bIns="0" rtlCol="0" anchor="t">
            <a:spAutoFit/>
          </a:bodyPr>
          <a:lstStyle/>
          <a:p>
            <a:pPr algn="r">
              <a:lnSpc>
                <a:spcPts val="14423"/>
              </a:lnSpc>
            </a:pPr>
            <a:r>
              <a:rPr lang="en-US" sz="12878" spc="-450">
                <a:solidFill>
                  <a:srgbClr val="FFFFFF"/>
                </a:solidFill>
                <a:latin typeface="Montserrat Extra-Bold 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483998" y="456419"/>
            <a:ext cx="3290918" cy="407979"/>
          </a:xfrm>
          <a:prstGeom prst="rect">
            <a:avLst/>
          </a:prstGeom>
          <a:solidFill>
            <a:srgbClr val="ECECEC"/>
          </a:solidFill>
        </p:spPr>
      </p:sp>
      <p:sp>
        <p:nvSpPr>
          <p:cNvPr id="3" name="AutoShape 3"/>
          <p:cNvSpPr/>
          <p:nvPr/>
        </p:nvSpPr>
        <p:spPr>
          <a:xfrm>
            <a:off x="18121848" y="5510984"/>
            <a:ext cx="332305" cy="4776016"/>
          </a:xfrm>
          <a:prstGeom prst="rect">
            <a:avLst/>
          </a:prstGeom>
          <a:solidFill>
            <a:srgbClr val="249989"/>
          </a:solidFill>
        </p:spPr>
      </p:sp>
      <p:grpSp>
        <p:nvGrpSpPr>
          <p:cNvPr id="4" name="Group 4"/>
          <p:cNvGrpSpPr/>
          <p:nvPr/>
        </p:nvGrpSpPr>
        <p:grpSpPr>
          <a:xfrm>
            <a:off x="0" y="-1373471"/>
            <a:ext cx="9781767" cy="12732248"/>
            <a:chOff x="0" y="0"/>
            <a:chExt cx="13042356" cy="16976331"/>
          </a:xfrm>
        </p:grpSpPr>
        <p:pic>
          <p:nvPicPr>
            <p:cNvPr id="5" name="Picture 5"/>
            <p:cNvPicPr>
              <a:picLocks noChangeAspect="1"/>
            </p:cNvPicPr>
            <p:nvPr/>
          </p:nvPicPr>
          <p:blipFill>
            <a:blip r:embed="rId2"/>
            <a:srcRect l="19845" r="19845"/>
            <a:stretch>
              <a:fillRect/>
            </a:stretch>
          </p:blipFill>
          <p:spPr>
            <a:xfrm>
              <a:off x="0" y="0"/>
              <a:ext cx="13042356" cy="16976331"/>
            </a:xfrm>
            <a:prstGeom prst="rect">
              <a:avLst/>
            </a:prstGeom>
          </p:spPr>
        </p:pic>
      </p:grpSp>
      <p:sp>
        <p:nvSpPr>
          <p:cNvPr id="6" name="AutoShape 6"/>
          <p:cNvSpPr/>
          <p:nvPr/>
        </p:nvSpPr>
        <p:spPr>
          <a:xfrm>
            <a:off x="9981792" y="9422602"/>
            <a:ext cx="2804002" cy="407979"/>
          </a:xfrm>
          <a:prstGeom prst="rect">
            <a:avLst/>
          </a:prstGeom>
          <a:solidFill>
            <a:srgbClr val="ECECEC"/>
          </a:solidFill>
        </p:spPr>
      </p:sp>
      <p:sp>
        <p:nvSpPr>
          <p:cNvPr id="7" name="TextBox 7"/>
          <p:cNvSpPr txBox="1"/>
          <p:nvPr/>
        </p:nvSpPr>
        <p:spPr>
          <a:xfrm>
            <a:off x="10807592" y="4767426"/>
            <a:ext cx="7112340" cy="3824859"/>
          </a:xfrm>
          <a:prstGeom prst="rect">
            <a:avLst/>
          </a:prstGeom>
        </p:spPr>
        <p:txBody>
          <a:bodyPr lIns="0" tIns="0" rIns="0" bIns="0" rtlCol="0" anchor="t">
            <a:spAutoFit/>
          </a:bodyPr>
          <a:lstStyle/>
          <a:p>
            <a:pPr>
              <a:lnSpc>
                <a:spcPts val="4367"/>
              </a:lnSpc>
            </a:pPr>
            <a:r>
              <a:rPr lang="en-US" sz="2799" spc="195">
                <a:solidFill>
                  <a:srgbClr val="000000"/>
                </a:solidFill>
                <a:latin typeface="Montserrat"/>
              </a:rPr>
              <a:t>The overall goal of this market research experiment is to evaluate the wealth management preferences of individuals in India and the U.S specifically with two asset types:</a:t>
            </a:r>
          </a:p>
          <a:p>
            <a:pPr>
              <a:lnSpc>
                <a:spcPts val="4367"/>
              </a:lnSpc>
            </a:pPr>
            <a:r>
              <a:rPr lang="en-US" sz="2799" spc="195">
                <a:solidFill>
                  <a:srgbClr val="000000"/>
                </a:solidFill>
                <a:latin typeface="Montserrat Bold"/>
              </a:rPr>
              <a:t>Stocks and Cryptocurrencies.</a:t>
            </a:r>
          </a:p>
        </p:txBody>
      </p:sp>
      <p:sp>
        <p:nvSpPr>
          <p:cNvPr id="8" name="TextBox 8"/>
          <p:cNvSpPr txBox="1"/>
          <p:nvPr/>
        </p:nvSpPr>
        <p:spPr>
          <a:xfrm>
            <a:off x="10807592" y="2057463"/>
            <a:ext cx="6249793" cy="1965371"/>
          </a:xfrm>
          <a:prstGeom prst="rect">
            <a:avLst/>
          </a:prstGeom>
        </p:spPr>
        <p:txBody>
          <a:bodyPr lIns="0" tIns="0" rIns="0" bIns="0" rtlCol="0" anchor="t">
            <a:spAutoFit/>
          </a:bodyPr>
          <a:lstStyle/>
          <a:p>
            <a:pPr>
              <a:lnSpc>
                <a:spcPts val="7705"/>
              </a:lnSpc>
              <a:spcBef>
                <a:spcPct val="0"/>
              </a:spcBef>
            </a:pPr>
            <a:r>
              <a:rPr lang="en-US" sz="6879" spc="-240">
                <a:solidFill>
                  <a:srgbClr val="249989"/>
                </a:solidFill>
                <a:latin typeface="Montserrat Extra-Bold"/>
              </a:rPr>
              <a:t>RESEARCH OVERVIEW</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9599599"/>
            <a:ext cx="2804002" cy="407979"/>
          </a:xfrm>
          <a:prstGeom prst="rect">
            <a:avLst/>
          </a:prstGeom>
          <a:solidFill>
            <a:srgbClr val="ECECEC"/>
          </a:solidFill>
        </p:spPr>
      </p:sp>
      <p:sp>
        <p:nvSpPr>
          <p:cNvPr id="3" name="AutoShape 3"/>
          <p:cNvSpPr/>
          <p:nvPr/>
        </p:nvSpPr>
        <p:spPr>
          <a:xfrm>
            <a:off x="13343148" y="1666756"/>
            <a:ext cx="4944852" cy="7548937"/>
          </a:xfrm>
          <a:prstGeom prst="rect">
            <a:avLst/>
          </a:prstGeom>
          <a:solidFill>
            <a:srgbClr val="249989"/>
          </a:solidFill>
        </p:spPr>
      </p:sp>
      <p:grpSp>
        <p:nvGrpSpPr>
          <p:cNvPr id="4" name="Group 4"/>
          <p:cNvGrpSpPr/>
          <p:nvPr/>
        </p:nvGrpSpPr>
        <p:grpSpPr>
          <a:xfrm>
            <a:off x="11423300" y="3004707"/>
            <a:ext cx="5479657" cy="4873036"/>
            <a:chOff x="0" y="0"/>
            <a:chExt cx="7306209" cy="6497382"/>
          </a:xfrm>
        </p:grpSpPr>
        <p:pic>
          <p:nvPicPr>
            <p:cNvPr id="5" name="Picture 5"/>
            <p:cNvPicPr>
              <a:picLocks noChangeAspect="1"/>
            </p:cNvPicPr>
            <p:nvPr/>
          </p:nvPicPr>
          <p:blipFill>
            <a:blip r:embed="rId2"/>
            <a:srcRect l="4151" r="4151"/>
            <a:stretch>
              <a:fillRect/>
            </a:stretch>
          </p:blipFill>
          <p:spPr>
            <a:xfrm>
              <a:off x="0" y="0"/>
              <a:ext cx="7306209" cy="6497382"/>
            </a:xfrm>
            <a:prstGeom prst="rect">
              <a:avLst/>
            </a:prstGeom>
          </p:spPr>
        </p:pic>
      </p:grpSp>
      <p:sp>
        <p:nvSpPr>
          <p:cNvPr id="6" name="AutoShape 6"/>
          <p:cNvSpPr/>
          <p:nvPr/>
        </p:nvSpPr>
        <p:spPr>
          <a:xfrm rot="5400000">
            <a:off x="4520402" y="-4686555"/>
            <a:ext cx="332305" cy="9373109"/>
          </a:xfrm>
          <a:prstGeom prst="rect">
            <a:avLst/>
          </a:prstGeom>
          <a:solidFill>
            <a:srgbClr val="249989"/>
          </a:solidFill>
        </p:spPr>
      </p:sp>
      <p:sp>
        <p:nvSpPr>
          <p:cNvPr id="7" name="TextBox 7"/>
          <p:cNvSpPr txBox="1"/>
          <p:nvPr/>
        </p:nvSpPr>
        <p:spPr>
          <a:xfrm>
            <a:off x="1402001" y="1695331"/>
            <a:ext cx="9373109" cy="1288122"/>
          </a:xfrm>
          <a:prstGeom prst="rect">
            <a:avLst/>
          </a:prstGeom>
        </p:spPr>
        <p:txBody>
          <a:bodyPr lIns="0" tIns="0" rIns="0" bIns="0" rtlCol="0" anchor="t">
            <a:spAutoFit/>
          </a:bodyPr>
          <a:lstStyle/>
          <a:p>
            <a:pPr marL="0" lvl="0" indent="0" algn="l">
              <a:lnSpc>
                <a:spcPts val="3397"/>
              </a:lnSpc>
              <a:spcBef>
                <a:spcPct val="0"/>
              </a:spcBef>
            </a:pPr>
            <a:r>
              <a:rPr lang="en-US" sz="3033" spc="-106">
                <a:solidFill>
                  <a:srgbClr val="000000"/>
                </a:solidFill>
                <a:latin typeface="Montserrat Extra-Bold"/>
              </a:rPr>
              <a:t>QUESTION 1 :</a:t>
            </a:r>
            <a:r>
              <a:rPr lang="en-US" sz="3033" spc="-106">
                <a:solidFill>
                  <a:srgbClr val="249989"/>
                </a:solidFill>
                <a:latin typeface="Montserrat Extra-Bold"/>
              </a:rPr>
              <a:t> WHAT ASSET CLASSES DO INDIVIDUALS PREFER TO INVEST IN (STOCKS, CRYPTO, NONE)?</a:t>
            </a:r>
          </a:p>
        </p:txBody>
      </p:sp>
      <p:sp>
        <p:nvSpPr>
          <p:cNvPr id="8" name="TextBox 8"/>
          <p:cNvSpPr txBox="1"/>
          <p:nvPr/>
        </p:nvSpPr>
        <p:spPr>
          <a:xfrm>
            <a:off x="1402001" y="5184490"/>
            <a:ext cx="9373109" cy="2000465"/>
          </a:xfrm>
          <a:prstGeom prst="rect">
            <a:avLst/>
          </a:prstGeom>
        </p:spPr>
        <p:txBody>
          <a:bodyPr lIns="0" tIns="0" rIns="0" bIns="0" rtlCol="0" anchor="t">
            <a:spAutoFit/>
          </a:bodyPr>
          <a:lstStyle/>
          <a:p>
            <a:pPr marL="0" lvl="0" indent="0">
              <a:lnSpc>
                <a:spcPts val="3173"/>
              </a:lnSpc>
              <a:spcBef>
                <a:spcPct val="0"/>
              </a:spcBef>
            </a:pPr>
            <a:r>
              <a:rPr lang="en-US" sz="2833" spc="-99">
                <a:solidFill>
                  <a:srgbClr val="000000"/>
                </a:solidFill>
                <a:latin typeface="Montserrat Extra-Bold"/>
              </a:rPr>
              <a:t>QUESTION 2 : </a:t>
            </a:r>
            <a:r>
              <a:rPr lang="en-US" sz="2833" spc="-99">
                <a:solidFill>
                  <a:srgbClr val="249989"/>
                </a:solidFill>
                <a:latin typeface="Montserrat Extra-Bold"/>
              </a:rPr>
              <a:t>WHAT ARE INDIVIDUAL PREFERENCES WHEN IT COMES TO MANAGING THEIR INVESTMENT PORTFOLIO (I.E. ROBO ADVISOR, FINANCIAL ADVISOR, SELF-MANAGEMENT)?</a:t>
            </a:r>
          </a:p>
        </p:txBody>
      </p:sp>
      <p:sp>
        <p:nvSpPr>
          <p:cNvPr id="9" name="TextBox 9"/>
          <p:cNvSpPr txBox="1"/>
          <p:nvPr/>
        </p:nvSpPr>
        <p:spPr>
          <a:xfrm>
            <a:off x="1402001" y="3314415"/>
            <a:ext cx="7971109" cy="1189355"/>
          </a:xfrm>
          <a:prstGeom prst="rect">
            <a:avLst/>
          </a:prstGeom>
        </p:spPr>
        <p:txBody>
          <a:bodyPr lIns="0" tIns="0" rIns="0" bIns="0" rtlCol="0" anchor="t">
            <a:spAutoFit/>
          </a:bodyPr>
          <a:lstStyle/>
          <a:p>
            <a:pPr algn="just">
              <a:lnSpc>
                <a:spcPts val="3220"/>
              </a:lnSpc>
              <a:spcBef>
                <a:spcPct val="0"/>
              </a:spcBef>
            </a:pPr>
            <a:r>
              <a:rPr lang="en-US" sz="2300">
                <a:solidFill>
                  <a:srgbClr val="000000"/>
                </a:solidFill>
                <a:latin typeface="Montserrat Bold"/>
              </a:rPr>
              <a:t>Objective 1: </a:t>
            </a:r>
            <a:r>
              <a:rPr lang="en-US" sz="2300">
                <a:solidFill>
                  <a:srgbClr val="000000"/>
                </a:solidFill>
                <a:latin typeface="Montserrat"/>
              </a:rPr>
              <a:t>Determine customer preference and comfort level in investing in two different types of assets (stock vs cryptocurrencies). </a:t>
            </a:r>
          </a:p>
        </p:txBody>
      </p:sp>
      <p:sp>
        <p:nvSpPr>
          <p:cNvPr id="10" name="TextBox 10"/>
          <p:cNvSpPr txBox="1"/>
          <p:nvPr/>
        </p:nvSpPr>
        <p:spPr>
          <a:xfrm>
            <a:off x="1402001" y="7501312"/>
            <a:ext cx="7971109" cy="1589405"/>
          </a:xfrm>
          <a:prstGeom prst="rect">
            <a:avLst/>
          </a:prstGeom>
        </p:spPr>
        <p:txBody>
          <a:bodyPr lIns="0" tIns="0" rIns="0" bIns="0" rtlCol="0" anchor="t">
            <a:spAutoFit/>
          </a:bodyPr>
          <a:lstStyle/>
          <a:p>
            <a:pPr>
              <a:lnSpc>
                <a:spcPts val="3220"/>
              </a:lnSpc>
              <a:spcBef>
                <a:spcPct val="0"/>
              </a:spcBef>
            </a:pPr>
            <a:r>
              <a:rPr lang="en-US" sz="2300">
                <a:solidFill>
                  <a:srgbClr val="000000"/>
                </a:solidFill>
                <a:latin typeface="Montserrat Bold"/>
              </a:rPr>
              <a:t>Objective 2:</a:t>
            </a:r>
            <a:r>
              <a:rPr lang="en-US" sz="2300">
                <a:solidFill>
                  <a:srgbClr val="000000"/>
                </a:solidFill>
                <a:latin typeface="Montserrat"/>
              </a:rPr>
              <a:t> Determine willingness to engage in self-management versus Robo-advisor versus utilizing a traditional advisor to aid in managing their investment.</a:t>
            </a:r>
          </a:p>
        </p:txBody>
      </p:sp>
      <p:sp>
        <p:nvSpPr>
          <p:cNvPr id="11" name="TextBox 11"/>
          <p:cNvSpPr txBox="1"/>
          <p:nvPr/>
        </p:nvSpPr>
        <p:spPr>
          <a:xfrm>
            <a:off x="1028700" y="307470"/>
            <a:ext cx="11030715" cy="828029"/>
          </a:xfrm>
          <a:prstGeom prst="rect">
            <a:avLst/>
          </a:prstGeom>
        </p:spPr>
        <p:txBody>
          <a:bodyPr lIns="0" tIns="0" rIns="0" bIns="0" rtlCol="0" anchor="t">
            <a:spAutoFit/>
          </a:bodyPr>
          <a:lstStyle/>
          <a:p>
            <a:pPr algn="ctr">
              <a:lnSpc>
                <a:spcPts val="6860"/>
              </a:lnSpc>
            </a:pPr>
            <a:r>
              <a:rPr lang="en-US" sz="4900" spc="83">
                <a:solidFill>
                  <a:srgbClr val="249989"/>
                </a:solidFill>
                <a:latin typeface="Montserrat Extra-Bold Bold"/>
              </a:rPr>
              <a:t>Research Questions/Objectives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135145" y="1267788"/>
            <a:ext cx="7431953" cy="7448503"/>
            <a:chOff x="0" y="0"/>
            <a:chExt cx="9909270" cy="9931338"/>
          </a:xfrm>
        </p:grpSpPr>
        <p:pic>
          <p:nvPicPr>
            <p:cNvPr id="3" name="Picture 3"/>
            <p:cNvPicPr>
              <a:picLocks noChangeAspect="1"/>
            </p:cNvPicPr>
            <p:nvPr/>
          </p:nvPicPr>
          <p:blipFill>
            <a:blip r:embed="rId2"/>
            <a:srcRect t="2892" b="3932"/>
            <a:stretch>
              <a:fillRect/>
            </a:stretch>
          </p:blipFill>
          <p:spPr>
            <a:xfrm>
              <a:off x="0" y="0"/>
              <a:ext cx="9909270" cy="4901722"/>
            </a:xfrm>
            <a:prstGeom prst="rect">
              <a:avLst/>
            </a:prstGeom>
          </p:spPr>
        </p:pic>
        <p:pic>
          <p:nvPicPr>
            <p:cNvPr id="4" name="Picture 4"/>
            <p:cNvPicPr>
              <a:picLocks noChangeAspect="1"/>
            </p:cNvPicPr>
            <p:nvPr/>
          </p:nvPicPr>
          <p:blipFill>
            <a:blip r:embed="rId3"/>
            <a:srcRect t="1469" b="1469"/>
            <a:stretch>
              <a:fillRect/>
            </a:stretch>
          </p:blipFill>
          <p:spPr>
            <a:xfrm>
              <a:off x="0" y="5029616"/>
              <a:ext cx="4890688" cy="4901722"/>
            </a:xfrm>
            <a:prstGeom prst="rect">
              <a:avLst/>
            </a:prstGeom>
          </p:spPr>
        </p:pic>
        <p:pic>
          <p:nvPicPr>
            <p:cNvPr id="5" name="Picture 5"/>
            <p:cNvPicPr>
              <a:picLocks noChangeAspect="1"/>
            </p:cNvPicPr>
            <p:nvPr/>
          </p:nvPicPr>
          <p:blipFill>
            <a:blip r:embed="rId4"/>
            <a:srcRect t="53" b="53"/>
            <a:stretch>
              <a:fillRect/>
            </a:stretch>
          </p:blipFill>
          <p:spPr>
            <a:xfrm>
              <a:off x="5018582" y="5029616"/>
              <a:ext cx="4890688" cy="4901722"/>
            </a:xfrm>
            <a:prstGeom prst="rect">
              <a:avLst/>
            </a:prstGeom>
          </p:spPr>
        </p:pic>
      </p:grpSp>
      <p:sp>
        <p:nvSpPr>
          <p:cNvPr id="6" name="AutoShape 6"/>
          <p:cNvSpPr/>
          <p:nvPr/>
        </p:nvSpPr>
        <p:spPr>
          <a:xfrm>
            <a:off x="0" y="9587524"/>
            <a:ext cx="2804002" cy="407979"/>
          </a:xfrm>
          <a:prstGeom prst="rect">
            <a:avLst/>
          </a:prstGeom>
          <a:solidFill>
            <a:srgbClr val="ECECEC"/>
          </a:solidFill>
        </p:spPr>
      </p:sp>
      <p:sp>
        <p:nvSpPr>
          <p:cNvPr id="7" name="AutoShape 7"/>
          <p:cNvSpPr/>
          <p:nvPr/>
        </p:nvSpPr>
        <p:spPr>
          <a:xfrm>
            <a:off x="15483998" y="342775"/>
            <a:ext cx="2804002" cy="407979"/>
          </a:xfrm>
          <a:prstGeom prst="rect">
            <a:avLst/>
          </a:prstGeom>
          <a:solidFill>
            <a:srgbClr val="ECECEC"/>
          </a:solidFill>
        </p:spPr>
      </p:sp>
      <p:sp>
        <p:nvSpPr>
          <p:cNvPr id="8" name="AutoShape 8"/>
          <p:cNvSpPr/>
          <p:nvPr/>
        </p:nvSpPr>
        <p:spPr>
          <a:xfrm>
            <a:off x="13915916" y="8797295"/>
            <a:ext cx="3651182" cy="616332"/>
          </a:xfrm>
          <a:prstGeom prst="rect">
            <a:avLst/>
          </a:prstGeom>
          <a:solidFill>
            <a:srgbClr val="249989"/>
          </a:solidFill>
        </p:spPr>
      </p:sp>
      <p:sp>
        <p:nvSpPr>
          <p:cNvPr id="9" name="AutoShape 9"/>
          <p:cNvSpPr/>
          <p:nvPr/>
        </p:nvSpPr>
        <p:spPr>
          <a:xfrm>
            <a:off x="10154195" y="8797295"/>
            <a:ext cx="3674694" cy="616332"/>
          </a:xfrm>
          <a:prstGeom prst="rect">
            <a:avLst/>
          </a:prstGeom>
          <a:solidFill>
            <a:srgbClr val="249989"/>
          </a:solidFill>
        </p:spPr>
      </p:sp>
      <p:sp>
        <p:nvSpPr>
          <p:cNvPr id="10" name="TextBox 10"/>
          <p:cNvSpPr txBox="1"/>
          <p:nvPr/>
        </p:nvSpPr>
        <p:spPr>
          <a:xfrm>
            <a:off x="825897" y="416129"/>
            <a:ext cx="7971109" cy="707351"/>
          </a:xfrm>
          <a:prstGeom prst="rect">
            <a:avLst/>
          </a:prstGeom>
        </p:spPr>
        <p:txBody>
          <a:bodyPr lIns="0" tIns="0" rIns="0" bIns="0" rtlCol="0" anchor="t">
            <a:spAutoFit/>
          </a:bodyPr>
          <a:lstStyle/>
          <a:p>
            <a:pPr marL="0" lvl="0" indent="0" algn="l">
              <a:lnSpc>
                <a:spcPts val="5525"/>
              </a:lnSpc>
              <a:spcBef>
                <a:spcPct val="0"/>
              </a:spcBef>
            </a:pPr>
            <a:r>
              <a:rPr lang="en-US" sz="4933" spc="-172">
                <a:solidFill>
                  <a:srgbClr val="249989"/>
                </a:solidFill>
                <a:latin typeface="Montserrat Extra-Bold"/>
              </a:rPr>
              <a:t>HYPOTHESES</a:t>
            </a:r>
          </a:p>
        </p:txBody>
      </p:sp>
      <p:sp>
        <p:nvSpPr>
          <p:cNvPr id="11" name="TextBox 11"/>
          <p:cNvSpPr txBox="1"/>
          <p:nvPr/>
        </p:nvSpPr>
        <p:spPr>
          <a:xfrm>
            <a:off x="478903" y="1185922"/>
            <a:ext cx="8665097" cy="8227705"/>
          </a:xfrm>
          <a:prstGeom prst="rect">
            <a:avLst/>
          </a:prstGeom>
        </p:spPr>
        <p:txBody>
          <a:bodyPr lIns="0" tIns="0" rIns="0" bIns="0" rtlCol="0" anchor="t">
            <a:spAutoFit/>
          </a:bodyPr>
          <a:lstStyle/>
          <a:p>
            <a:pPr marL="549514" lvl="1" indent="-274757">
              <a:lnSpc>
                <a:spcPts val="3894"/>
              </a:lnSpc>
              <a:buFont typeface="Arial"/>
              <a:buChar char="•"/>
            </a:pPr>
            <a:r>
              <a:rPr lang="en-US" sz="2545">
                <a:solidFill>
                  <a:srgbClr val="000000"/>
                </a:solidFill>
                <a:latin typeface="Montserrat"/>
              </a:rPr>
              <a:t> If Individuals have little to no </a:t>
            </a:r>
            <a:r>
              <a:rPr lang="en-US" sz="2545">
                <a:solidFill>
                  <a:srgbClr val="000000"/>
                </a:solidFill>
                <a:latin typeface="Montserrat Bold"/>
              </a:rPr>
              <a:t>financial literacy</a:t>
            </a:r>
            <a:r>
              <a:rPr lang="en-US" sz="2545">
                <a:solidFill>
                  <a:srgbClr val="000000"/>
                </a:solidFill>
                <a:latin typeface="Montserrat"/>
              </a:rPr>
              <a:t> in stocks and crypto then they are more likely to utilize a traditional advisor or Robo-Advisor rather than self-managing their accounts.</a:t>
            </a:r>
          </a:p>
          <a:p>
            <a:pPr marL="549514" lvl="1" indent="-274757" algn="just">
              <a:lnSpc>
                <a:spcPts val="3894"/>
              </a:lnSpc>
              <a:buFont typeface="Arial"/>
              <a:buChar char="•"/>
            </a:pPr>
            <a:r>
              <a:rPr lang="en-US" sz="2545">
                <a:solidFill>
                  <a:srgbClr val="000000"/>
                </a:solidFill>
                <a:latin typeface="Montserrat"/>
              </a:rPr>
              <a:t> Individuals from India are less likely to invest in crypto compared to individuals from the US. </a:t>
            </a:r>
          </a:p>
          <a:p>
            <a:pPr marL="549514" lvl="1" indent="-274757">
              <a:lnSpc>
                <a:spcPts val="3894"/>
              </a:lnSpc>
              <a:buFont typeface="Arial"/>
              <a:buChar char="•"/>
            </a:pPr>
            <a:r>
              <a:rPr lang="en-US" sz="2545">
                <a:solidFill>
                  <a:srgbClr val="000000"/>
                </a:solidFill>
                <a:latin typeface="Montserrat"/>
              </a:rPr>
              <a:t> In general, individuals from both India and the US are more likely to invest in stocks over crypto because they view stocks as a less risky investment compared to crypto. </a:t>
            </a:r>
          </a:p>
          <a:p>
            <a:pPr marL="549514" lvl="1" indent="-274757" algn="just">
              <a:lnSpc>
                <a:spcPts val="3894"/>
              </a:lnSpc>
              <a:buFont typeface="Arial"/>
              <a:buChar char="•"/>
            </a:pPr>
            <a:r>
              <a:rPr lang="en-US" sz="2545">
                <a:solidFill>
                  <a:srgbClr val="000000"/>
                </a:solidFill>
                <a:latin typeface="Montserrat"/>
              </a:rPr>
              <a:t> Individuals with </a:t>
            </a:r>
            <a:r>
              <a:rPr lang="en-US" sz="2545">
                <a:solidFill>
                  <a:srgbClr val="000000"/>
                </a:solidFill>
                <a:latin typeface="Montserrat Bold"/>
              </a:rPr>
              <a:t>higher income levels</a:t>
            </a:r>
            <a:r>
              <a:rPr lang="en-US" sz="2545">
                <a:solidFill>
                  <a:srgbClr val="000000"/>
                </a:solidFill>
                <a:latin typeface="Montserrat"/>
              </a:rPr>
              <a:t> are more likely to invest more in stocks and crypto compared to those with less disposable income.</a:t>
            </a:r>
          </a:p>
          <a:p>
            <a:pPr marL="549514" lvl="1" indent="-274757" algn="just">
              <a:lnSpc>
                <a:spcPts val="3894"/>
              </a:lnSpc>
              <a:buFont typeface="Arial"/>
              <a:buChar char="•"/>
            </a:pPr>
            <a:r>
              <a:rPr lang="en-US" sz="2545">
                <a:solidFill>
                  <a:srgbClr val="000000"/>
                </a:solidFill>
                <a:latin typeface="Montserrat"/>
              </a:rPr>
              <a:t> </a:t>
            </a:r>
            <a:r>
              <a:rPr lang="en-US" sz="2545">
                <a:solidFill>
                  <a:srgbClr val="000000"/>
                </a:solidFill>
                <a:latin typeface="Montserrat Bold"/>
              </a:rPr>
              <a:t>Social influences</a:t>
            </a:r>
            <a:r>
              <a:rPr lang="en-US" sz="2545">
                <a:solidFill>
                  <a:srgbClr val="000000"/>
                </a:solidFill>
                <a:latin typeface="Montserrat"/>
              </a:rPr>
              <a:t> are more likely to cause people to invest in stocks and crypto. </a:t>
            </a:r>
          </a:p>
          <a:p>
            <a:pPr marL="549514" lvl="1" indent="-274757" algn="just">
              <a:lnSpc>
                <a:spcPts val="3894"/>
              </a:lnSpc>
              <a:buFont typeface="Arial"/>
              <a:buChar char="•"/>
            </a:pPr>
            <a:r>
              <a:rPr lang="en-US" sz="2545">
                <a:solidFill>
                  <a:srgbClr val="000000"/>
                </a:solidFill>
                <a:latin typeface="Montserrat"/>
              </a:rPr>
              <a:t>The </a:t>
            </a:r>
            <a:r>
              <a:rPr lang="en-US" sz="2545">
                <a:solidFill>
                  <a:srgbClr val="000000"/>
                </a:solidFill>
                <a:latin typeface="Montserrat Bold"/>
              </a:rPr>
              <a:t>rate of return</a:t>
            </a:r>
            <a:r>
              <a:rPr lang="en-US" sz="2545">
                <a:solidFill>
                  <a:srgbClr val="000000"/>
                </a:solidFill>
                <a:latin typeface="Montserrat"/>
              </a:rPr>
              <a:t> is the most important factor when choosing a Robo-advisor.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5034750" y="-4520402"/>
            <a:ext cx="332305" cy="9373109"/>
          </a:xfrm>
          <a:prstGeom prst="rect">
            <a:avLst/>
          </a:prstGeom>
          <a:solidFill>
            <a:srgbClr val="249989"/>
          </a:solidFill>
        </p:spPr>
      </p:sp>
      <p:sp>
        <p:nvSpPr>
          <p:cNvPr id="3" name="AutoShape 3"/>
          <p:cNvSpPr/>
          <p:nvPr/>
        </p:nvSpPr>
        <p:spPr>
          <a:xfrm rot="-5400000">
            <a:off x="5281918" y="4762432"/>
            <a:ext cx="7486514" cy="0"/>
          </a:xfrm>
          <a:prstGeom prst="line">
            <a:avLst/>
          </a:prstGeom>
          <a:ln w="19050" cap="rnd">
            <a:solidFill>
              <a:srgbClr val="249989"/>
            </a:solidFill>
            <a:prstDash val="solid"/>
            <a:headEnd type="none" w="sm" len="sm"/>
            <a:tailEnd type="none" w="sm" len="sm"/>
          </a:ln>
        </p:spPr>
      </p:sp>
      <p:sp>
        <p:nvSpPr>
          <p:cNvPr id="4" name="TextBox 4"/>
          <p:cNvSpPr txBox="1"/>
          <p:nvPr/>
        </p:nvSpPr>
        <p:spPr>
          <a:xfrm>
            <a:off x="9659666" y="829870"/>
            <a:ext cx="7599634" cy="646137"/>
          </a:xfrm>
          <a:prstGeom prst="rect">
            <a:avLst/>
          </a:prstGeom>
        </p:spPr>
        <p:txBody>
          <a:bodyPr lIns="0" tIns="0" rIns="0" bIns="0" rtlCol="0" anchor="t">
            <a:spAutoFit/>
          </a:bodyPr>
          <a:lstStyle/>
          <a:p>
            <a:pPr marL="0" lvl="0" indent="0" algn="l">
              <a:lnSpc>
                <a:spcPts val="5077"/>
              </a:lnSpc>
              <a:spcBef>
                <a:spcPct val="0"/>
              </a:spcBef>
            </a:pPr>
            <a:r>
              <a:rPr lang="en-US" sz="4533" spc="-158">
                <a:solidFill>
                  <a:srgbClr val="000000"/>
                </a:solidFill>
                <a:latin typeface="Montserrat Extra-Bold"/>
              </a:rPr>
              <a:t>DEPENDANT VARIABLES</a:t>
            </a:r>
          </a:p>
        </p:txBody>
      </p:sp>
      <p:sp>
        <p:nvSpPr>
          <p:cNvPr id="5" name="TextBox 5"/>
          <p:cNvSpPr txBox="1"/>
          <p:nvPr/>
        </p:nvSpPr>
        <p:spPr>
          <a:xfrm>
            <a:off x="9659666" y="1632373"/>
            <a:ext cx="7599634" cy="3343275"/>
          </a:xfrm>
          <a:prstGeom prst="rect">
            <a:avLst/>
          </a:prstGeom>
        </p:spPr>
        <p:txBody>
          <a:bodyPr lIns="0" tIns="0" rIns="0" bIns="0" rtlCol="0" anchor="t">
            <a:spAutoFit/>
          </a:bodyPr>
          <a:lstStyle/>
          <a:p>
            <a:pPr algn="just">
              <a:lnSpc>
                <a:spcPts val="5474"/>
              </a:lnSpc>
            </a:pPr>
            <a:r>
              <a:rPr lang="en-US" sz="2499">
                <a:solidFill>
                  <a:srgbClr val="000000"/>
                </a:solidFill>
                <a:latin typeface="Montserrat"/>
              </a:rPr>
              <a:t>1) Willingness to engage in investing in stocks or crypto </a:t>
            </a:r>
          </a:p>
          <a:p>
            <a:pPr algn="just">
              <a:lnSpc>
                <a:spcPts val="5474"/>
              </a:lnSpc>
            </a:pPr>
            <a:r>
              <a:rPr lang="en-US" sz="2499">
                <a:solidFill>
                  <a:srgbClr val="000000"/>
                </a:solidFill>
                <a:latin typeface="Montserrat"/>
              </a:rPr>
              <a:t>2) Willingness to engage in Robo-Advisors vs. Self-Managed Brokerage vs. Traditional Financial Advisor.</a:t>
            </a:r>
          </a:p>
        </p:txBody>
      </p:sp>
      <p:sp>
        <p:nvSpPr>
          <p:cNvPr id="6" name="TextBox 6"/>
          <p:cNvSpPr txBox="1"/>
          <p:nvPr/>
        </p:nvSpPr>
        <p:spPr>
          <a:xfrm>
            <a:off x="514348" y="792621"/>
            <a:ext cx="7831127" cy="646137"/>
          </a:xfrm>
          <a:prstGeom prst="rect">
            <a:avLst/>
          </a:prstGeom>
        </p:spPr>
        <p:txBody>
          <a:bodyPr lIns="0" tIns="0" rIns="0" bIns="0" rtlCol="0" anchor="t">
            <a:spAutoFit/>
          </a:bodyPr>
          <a:lstStyle/>
          <a:p>
            <a:pPr marL="0" lvl="0" indent="0" algn="l">
              <a:lnSpc>
                <a:spcPts val="5077"/>
              </a:lnSpc>
              <a:spcBef>
                <a:spcPct val="0"/>
              </a:spcBef>
            </a:pPr>
            <a:r>
              <a:rPr lang="en-US" sz="4533" spc="-158">
                <a:solidFill>
                  <a:srgbClr val="000000"/>
                </a:solidFill>
                <a:latin typeface="Montserrat Extra-Bold"/>
              </a:rPr>
              <a:t>INDEPENDENT VARIABLES</a:t>
            </a:r>
          </a:p>
        </p:txBody>
      </p:sp>
      <p:sp>
        <p:nvSpPr>
          <p:cNvPr id="7" name="TextBox 7"/>
          <p:cNvSpPr txBox="1"/>
          <p:nvPr/>
        </p:nvSpPr>
        <p:spPr>
          <a:xfrm>
            <a:off x="514348" y="1670473"/>
            <a:ext cx="7831127" cy="6958503"/>
          </a:xfrm>
          <a:prstGeom prst="rect">
            <a:avLst/>
          </a:prstGeom>
        </p:spPr>
        <p:txBody>
          <a:bodyPr lIns="0" tIns="0" rIns="0" bIns="0" rtlCol="0" anchor="t">
            <a:spAutoFit/>
          </a:bodyPr>
          <a:lstStyle/>
          <a:p>
            <a:pPr marL="556191" lvl="1" indent="-278096" algn="just">
              <a:lnSpc>
                <a:spcPts val="5075"/>
              </a:lnSpc>
              <a:buFont typeface="Arial"/>
              <a:buChar char="•"/>
            </a:pPr>
            <a:r>
              <a:rPr lang="en-US" sz="2576">
                <a:solidFill>
                  <a:srgbClr val="000000"/>
                </a:solidFill>
                <a:latin typeface="Montserrat"/>
              </a:rPr>
              <a:t>Assets types (stocks vs. cryptos)</a:t>
            </a:r>
          </a:p>
          <a:p>
            <a:pPr marL="556191" lvl="1" indent="-278096" algn="just">
              <a:lnSpc>
                <a:spcPts val="5075"/>
              </a:lnSpc>
              <a:buFont typeface="Arial"/>
              <a:buChar char="•"/>
            </a:pPr>
            <a:r>
              <a:rPr lang="en-US" sz="2576">
                <a:solidFill>
                  <a:srgbClr val="000000"/>
                </a:solidFill>
                <a:latin typeface="Montserrat"/>
              </a:rPr>
              <a:t>Age </a:t>
            </a:r>
          </a:p>
          <a:p>
            <a:pPr marL="556191" lvl="1" indent="-278096" algn="just">
              <a:lnSpc>
                <a:spcPts val="5075"/>
              </a:lnSpc>
              <a:buFont typeface="Arial"/>
              <a:buChar char="•"/>
            </a:pPr>
            <a:r>
              <a:rPr lang="en-US" sz="2576">
                <a:solidFill>
                  <a:srgbClr val="000000"/>
                </a:solidFill>
                <a:latin typeface="Montserrat"/>
              </a:rPr>
              <a:t>Financial literacy level</a:t>
            </a:r>
          </a:p>
          <a:p>
            <a:pPr marL="556191" lvl="1" indent="-278096" algn="just">
              <a:lnSpc>
                <a:spcPts val="5075"/>
              </a:lnSpc>
              <a:buFont typeface="Arial"/>
              <a:buChar char="•"/>
            </a:pPr>
            <a:r>
              <a:rPr lang="en-US" sz="2576">
                <a:solidFill>
                  <a:srgbClr val="000000"/>
                </a:solidFill>
                <a:latin typeface="Montserrat"/>
              </a:rPr>
              <a:t>Brand Name (brokerages, Robo advisor apps)</a:t>
            </a:r>
          </a:p>
          <a:p>
            <a:pPr marL="556191" lvl="1" indent="-278096" algn="just">
              <a:lnSpc>
                <a:spcPts val="5075"/>
              </a:lnSpc>
              <a:buFont typeface="Arial"/>
              <a:buChar char="•"/>
            </a:pPr>
            <a:r>
              <a:rPr lang="en-US" sz="2576">
                <a:solidFill>
                  <a:srgbClr val="000000"/>
                </a:solidFill>
                <a:latin typeface="Montserrat"/>
              </a:rPr>
              <a:t>Culture/Country differences</a:t>
            </a:r>
          </a:p>
          <a:p>
            <a:pPr marL="556191" lvl="1" indent="-278096" algn="just">
              <a:lnSpc>
                <a:spcPts val="5075"/>
              </a:lnSpc>
              <a:buFont typeface="Arial"/>
              <a:buChar char="•"/>
            </a:pPr>
            <a:r>
              <a:rPr lang="en-US" sz="2576">
                <a:solidFill>
                  <a:srgbClr val="000000"/>
                </a:solidFill>
                <a:latin typeface="Montserrat"/>
              </a:rPr>
              <a:t> Social influence and impact </a:t>
            </a:r>
          </a:p>
          <a:p>
            <a:pPr marL="556191" lvl="1" indent="-278096" algn="just">
              <a:lnSpc>
                <a:spcPts val="5075"/>
              </a:lnSpc>
              <a:buFont typeface="Arial"/>
              <a:buChar char="•"/>
            </a:pPr>
            <a:r>
              <a:rPr lang="en-US" sz="2576">
                <a:solidFill>
                  <a:srgbClr val="000000"/>
                </a:solidFill>
                <a:latin typeface="Montserrat"/>
              </a:rPr>
              <a:t>Gender </a:t>
            </a:r>
          </a:p>
          <a:p>
            <a:pPr marL="556191" lvl="1" indent="-278096" algn="just">
              <a:lnSpc>
                <a:spcPts val="5075"/>
              </a:lnSpc>
              <a:buFont typeface="Arial"/>
              <a:buChar char="•"/>
            </a:pPr>
            <a:r>
              <a:rPr lang="en-US" sz="2576">
                <a:solidFill>
                  <a:srgbClr val="000000"/>
                </a:solidFill>
                <a:latin typeface="Montserrat"/>
              </a:rPr>
              <a:t>Income</a:t>
            </a:r>
          </a:p>
          <a:p>
            <a:pPr marL="556191" lvl="1" indent="-278096" algn="just">
              <a:lnSpc>
                <a:spcPts val="5075"/>
              </a:lnSpc>
              <a:buFont typeface="Arial"/>
              <a:buChar char="•"/>
            </a:pPr>
            <a:r>
              <a:rPr lang="en-US" sz="2576">
                <a:solidFill>
                  <a:srgbClr val="000000"/>
                </a:solidFill>
                <a:latin typeface="Montserrat"/>
              </a:rPr>
              <a:t>Education level</a:t>
            </a:r>
          </a:p>
          <a:p>
            <a:pPr marL="556191" lvl="1" indent="-278096" algn="just">
              <a:lnSpc>
                <a:spcPts val="5075"/>
              </a:lnSpc>
              <a:buFont typeface="Arial"/>
              <a:buChar char="•"/>
            </a:pPr>
            <a:r>
              <a:rPr lang="en-US" sz="2576">
                <a:solidFill>
                  <a:srgbClr val="000000"/>
                </a:solidFill>
                <a:latin typeface="Montserrat"/>
              </a:rPr>
              <a:t>Risk Aversion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470087" y="0"/>
            <a:ext cx="7415912" cy="8548014"/>
            <a:chOff x="0" y="0"/>
            <a:chExt cx="9887883" cy="11397352"/>
          </a:xfrm>
        </p:grpSpPr>
        <p:pic>
          <p:nvPicPr>
            <p:cNvPr id="3" name="Picture 3"/>
            <p:cNvPicPr>
              <a:picLocks noChangeAspect="1"/>
            </p:cNvPicPr>
            <p:nvPr/>
          </p:nvPicPr>
          <p:blipFill>
            <a:blip r:embed="rId2"/>
            <a:srcRect l="4231" r="46968"/>
            <a:stretch>
              <a:fillRect/>
            </a:stretch>
          </p:blipFill>
          <p:spPr>
            <a:xfrm>
              <a:off x="0" y="0"/>
              <a:ext cx="9887883" cy="11397352"/>
            </a:xfrm>
            <a:prstGeom prst="rect">
              <a:avLst/>
            </a:prstGeom>
          </p:spPr>
        </p:pic>
      </p:grpSp>
      <p:sp>
        <p:nvSpPr>
          <p:cNvPr id="4" name="AutoShape 4"/>
          <p:cNvSpPr/>
          <p:nvPr/>
        </p:nvSpPr>
        <p:spPr>
          <a:xfrm>
            <a:off x="0" y="9422602"/>
            <a:ext cx="2804002" cy="407979"/>
          </a:xfrm>
          <a:prstGeom prst="rect">
            <a:avLst/>
          </a:prstGeom>
          <a:solidFill>
            <a:srgbClr val="ECECEC"/>
          </a:solidFill>
        </p:spPr>
      </p:sp>
      <p:sp>
        <p:nvSpPr>
          <p:cNvPr id="5" name="AutoShape 5"/>
          <p:cNvSpPr/>
          <p:nvPr/>
        </p:nvSpPr>
        <p:spPr>
          <a:xfrm>
            <a:off x="15483998" y="461745"/>
            <a:ext cx="2804002" cy="407979"/>
          </a:xfrm>
          <a:prstGeom prst="rect">
            <a:avLst/>
          </a:prstGeom>
          <a:solidFill>
            <a:srgbClr val="ECECEC"/>
          </a:solidFill>
        </p:spPr>
      </p:sp>
      <p:sp>
        <p:nvSpPr>
          <p:cNvPr id="6" name="AutoShape 6"/>
          <p:cNvSpPr/>
          <p:nvPr/>
        </p:nvSpPr>
        <p:spPr>
          <a:xfrm>
            <a:off x="9144000" y="10095029"/>
            <a:ext cx="9144000" cy="383942"/>
          </a:xfrm>
          <a:prstGeom prst="rect">
            <a:avLst/>
          </a:prstGeom>
          <a:solidFill>
            <a:srgbClr val="249989"/>
          </a:solidFill>
        </p:spPr>
      </p:sp>
      <p:sp>
        <p:nvSpPr>
          <p:cNvPr id="7" name="AutoShape 7"/>
          <p:cNvSpPr/>
          <p:nvPr/>
        </p:nvSpPr>
        <p:spPr>
          <a:xfrm>
            <a:off x="0" y="-191971"/>
            <a:ext cx="8114029" cy="383942"/>
          </a:xfrm>
          <a:prstGeom prst="rect">
            <a:avLst/>
          </a:prstGeom>
          <a:solidFill>
            <a:srgbClr val="249989"/>
          </a:solidFill>
        </p:spPr>
      </p:sp>
      <p:sp>
        <p:nvSpPr>
          <p:cNvPr id="8" name="TextBox 8"/>
          <p:cNvSpPr txBox="1"/>
          <p:nvPr/>
        </p:nvSpPr>
        <p:spPr>
          <a:xfrm>
            <a:off x="447775" y="3301081"/>
            <a:ext cx="8255319" cy="5431326"/>
          </a:xfrm>
          <a:prstGeom prst="rect">
            <a:avLst/>
          </a:prstGeom>
        </p:spPr>
        <p:txBody>
          <a:bodyPr lIns="0" tIns="0" rIns="0" bIns="0" rtlCol="0" anchor="t">
            <a:spAutoFit/>
          </a:bodyPr>
          <a:lstStyle/>
          <a:p>
            <a:pPr marL="651337" lvl="1" indent="-325668">
              <a:lnSpc>
                <a:spcPts val="3378"/>
              </a:lnSpc>
              <a:buFont typeface="Arial"/>
              <a:buChar char="•"/>
            </a:pPr>
            <a:r>
              <a:rPr lang="en-US" sz="3016">
                <a:solidFill>
                  <a:srgbClr val="000000"/>
                </a:solidFill>
                <a:latin typeface="Montserrat"/>
              </a:rPr>
              <a:t>Secondary Data Insights</a:t>
            </a:r>
          </a:p>
          <a:p>
            <a:pPr>
              <a:lnSpc>
                <a:spcPts val="3378"/>
              </a:lnSpc>
            </a:pPr>
            <a:endParaRPr lang="en-US" sz="3016">
              <a:solidFill>
                <a:srgbClr val="000000"/>
              </a:solidFill>
              <a:latin typeface="Montserrat"/>
            </a:endParaRPr>
          </a:p>
          <a:p>
            <a:pPr marL="651337" lvl="1" indent="-325668">
              <a:lnSpc>
                <a:spcPts val="3378"/>
              </a:lnSpc>
              <a:buFont typeface="Arial"/>
              <a:buChar char="•"/>
            </a:pPr>
            <a:r>
              <a:rPr lang="en-US" sz="3016">
                <a:solidFill>
                  <a:srgbClr val="000000"/>
                </a:solidFill>
                <a:latin typeface="Montserrat"/>
              </a:rPr>
              <a:t>Primary Data Collection</a:t>
            </a:r>
          </a:p>
          <a:p>
            <a:pPr>
              <a:lnSpc>
                <a:spcPts val="3378"/>
              </a:lnSpc>
            </a:pPr>
            <a:endParaRPr lang="en-US" sz="3016">
              <a:solidFill>
                <a:srgbClr val="000000"/>
              </a:solidFill>
              <a:latin typeface="Montserrat"/>
            </a:endParaRPr>
          </a:p>
          <a:p>
            <a:pPr marL="1302674" lvl="2" indent="-434225">
              <a:lnSpc>
                <a:spcPts val="5309"/>
              </a:lnSpc>
              <a:buFont typeface="Arial"/>
              <a:buChar char="⚬"/>
            </a:pPr>
            <a:r>
              <a:rPr lang="en-US" sz="3016">
                <a:solidFill>
                  <a:srgbClr val="000000"/>
                </a:solidFill>
                <a:latin typeface="Montserrat"/>
              </a:rPr>
              <a:t> Exploratory Research - Focus Group</a:t>
            </a:r>
          </a:p>
          <a:p>
            <a:pPr marL="1302674" lvl="2" indent="-434225">
              <a:lnSpc>
                <a:spcPts val="5309"/>
              </a:lnSpc>
              <a:buFont typeface="Arial"/>
              <a:buChar char="⚬"/>
            </a:pPr>
            <a:r>
              <a:rPr lang="en-US" sz="3016">
                <a:solidFill>
                  <a:srgbClr val="000000"/>
                </a:solidFill>
                <a:latin typeface="Montserrat"/>
              </a:rPr>
              <a:t> Descriptive Research - Survey</a:t>
            </a:r>
          </a:p>
          <a:p>
            <a:pPr>
              <a:lnSpc>
                <a:spcPts val="3378"/>
              </a:lnSpc>
            </a:pPr>
            <a:endParaRPr lang="en-US" sz="3016">
              <a:solidFill>
                <a:srgbClr val="000000"/>
              </a:solidFill>
              <a:latin typeface="Montserrat"/>
            </a:endParaRPr>
          </a:p>
          <a:p>
            <a:pPr marL="651337" lvl="1" indent="-325668">
              <a:lnSpc>
                <a:spcPts val="3378"/>
              </a:lnSpc>
              <a:buFont typeface="Arial"/>
              <a:buChar char="•"/>
            </a:pPr>
            <a:r>
              <a:rPr lang="en-US" sz="3016">
                <a:solidFill>
                  <a:srgbClr val="000000"/>
                </a:solidFill>
                <a:latin typeface="Montserrat"/>
              </a:rPr>
              <a:t>Data Analysis (Descriptives, Correlations, Regression, ANOVA)</a:t>
            </a:r>
          </a:p>
          <a:p>
            <a:pPr>
              <a:lnSpc>
                <a:spcPts val="3378"/>
              </a:lnSpc>
              <a:spcBef>
                <a:spcPct val="0"/>
              </a:spcBef>
            </a:pPr>
            <a:endParaRPr lang="en-US" sz="3016">
              <a:solidFill>
                <a:srgbClr val="000000"/>
              </a:solidFill>
              <a:latin typeface="Montserrat"/>
            </a:endParaRPr>
          </a:p>
        </p:txBody>
      </p:sp>
      <p:sp>
        <p:nvSpPr>
          <p:cNvPr id="9" name="TextBox 9"/>
          <p:cNvSpPr txBox="1"/>
          <p:nvPr/>
        </p:nvSpPr>
        <p:spPr>
          <a:xfrm>
            <a:off x="0" y="298229"/>
            <a:ext cx="7759521" cy="2095490"/>
          </a:xfrm>
          <a:prstGeom prst="rect">
            <a:avLst/>
          </a:prstGeom>
        </p:spPr>
        <p:txBody>
          <a:bodyPr lIns="0" tIns="0" rIns="0" bIns="0" rtlCol="0" anchor="t">
            <a:spAutoFit/>
          </a:bodyPr>
          <a:lstStyle/>
          <a:p>
            <a:pPr algn="ctr">
              <a:lnSpc>
                <a:spcPts val="8400"/>
              </a:lnSpc>
            </a:pPr>
            <a:r>
              <a:rPr lang="en-US" sz="6000">
                <a:solidFill>
                  <a:srgbClr val="000000"/>
                </a:solidFill>
                <a:latin typeface="Montserrat Extra-Bold"/>
              </a:rPr>
              <a:t>Research Methododology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432" b="2432"/>
          <a:stretch>
            <a:fillRect/>
          </a:stretch>
        </p:blipFill>
        <p:spPr>
          <a:xfrm>
            <a:off x="8899188" y="0"/>
            <a:ext cx="8650434" cy="10287000"/>
          </a:xfrm>
          <a:prstGeom prst="rect">
            <a:avLst/>
          </a:prstGeom>
        </p:spPr>
      </p:pic>
      <p:sp>
        <p:nvSpPr>
          <p:cNvPr id="3" name="AutoShape 3"/>
          <p:cNvSpPr/>
          <p:nvPr/>
        </p:nvSpPr>
        <p:spPr>
          <a:xfrm>
            <a:off x="0" y="0"/>
            <a:ext cx="8635937" cy="10287000"/>
          </a:xfrm>
          <a:prstGeom prst="rect">
            <a:avLst/>
          </a:prstGeom>
          <a:solidFill>
            <a:srgbClr val="249989"/>
          </a:solidFill>
        </p:spPr>
      </p:sp>
      <p:sp>
        <p:nvSpPr>
          <p:cNvPr id="4" name="TextBox 4"/>
          <p:cNvSpPr txBox="1"/>
          <p:nvPr/>
        </p:nvSpPr>
        <p:spPr>
          <a:xfrm>
            <a:off x="900391" y="3609975"/>
            <a:ext cx="6835155" cy="1533525"/>
          </a:xfrm>
          <a:prstGeom prst="rect">
            <a:avLst/>
          </a:prstGeom>
        </p:spPr>
        <p:txBody>
          <a:bodyPr lIns="0" tIns="0" rIns="0" bIns="0" rtlCol="0" anchor="t">
            <a:spAutoFit/>
          </a:bodyPr>
          <a:lstStyle/>
          <a:p>
            <a:pPr algn="ctr">
              <a:lnSpc>
                <a:spcPts val="12599"/>
              </a:lnSpc>
            </a:pPr>
            <a:r>
              <a:rPr lang="en-US" sz="9000">
                <a:solidFill>
                  <a:srgbClr val="FFFFFF"/>
                </a:solidFill>
                <a:latin typeface="Montserrat Semi-Bold"/>
              </a:rPr>
              <a:t>Infographic</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958599" y="1675456"/>
            <a:ext cx="6329401" cy="6098186"/>
            <a:chOff x="0" y="0"/>
            <a:chExt cx="8439201" cy="8130915"/>
          </a:xfrm>
        </p:grpSpPr>
        <p:pic>
          <p:nvPicPr>
            <p:cNvPr id="3" name="Picture 3"/>
            <p:cNvPicPr>
              <a:picLocks noChangeAspect="1"/>
            </p:cNvPicPr>
            <p:nvPr/>
          </p:nvPicPr>
          <p:blipFill>
            <a:blip r:embed="rId2"/>
            <a:srcRect l="43771" t="1861" b="1861"/>
            <a:stretch>
              <a:fillRect/>
            </a:stretch>
          </p:blipFill>
          <p:spPr>
            <a:xfrm>
              <a:off x="0" y="0"/>
              <a:ext cx="8439201" cy="8130915"/>
            </a:xfrm>
            <a:prstGeom prst="rect">
              <a:avLst/>
            </a:prstGeom>
          </p:spPr>
        </p:pic>
      </p:grpSp>
      <p:sp>
        <p:nvSpPr>
          <p:cNvPr id="4" name="AutoShape 4"/>
          <p:cNvSpPr/>
          <p:nvPr/>
        </p:nvSpPr>
        <p:spPr>
          <a:xfrm>
            <a:off x="0" y="9422602"/>
            <a:ext cx="2804002" cy="407979"/>
          </a:xfrm>
          <a:prstGeom prst="rect">
            <a:avLst/>
          </a:prstGeom>
          <a:solidFill>
            <a:srgbClr val="ECECEC"/>
          </a:solidFill>
        </p:spPr>
      </p:sp>
      <p:sp>
        <p:nvSpPr>
          <p:cNvPr id="5" name="AutoShape 5"/>
          <p:cNvSpPr/>
          <p:nvPr/>
        </p:nvSpPr>
        <p:spPr>
          <a:xfrm>
            <a:off x="15483998" y="461745"/>
            <a:ext cx="2804002" cy="407979"/>
          </a:xfrm>
          <a:prstGeom prst="rect">
            <a:avLst/>
          </a:prstGeom>
          <a:solidFill>
            <a:srgbClr val="ECECEC"/>
          </a:solidFill>
        </p:spPr>
      </p:sp>
      <p:sp>
        <p:nvSpPr>
          <p:cNvPr id="6" name="AutoShape 6"/>
          <p:cNvSpPr/>
          <p:nvPr/>
        </p:nvSpPr>
        <p:spPr>
          <a:xfrm>
            <a:off x="-571822" y="1675456"/>
            <a:ext cx="11417373" cy="3619265"/>
          </a:xfrm>
          <a:prstGeom prst="rect">
            <a:avLst/>
          </a:prstGeom>
          <a:solidFill>
            <a:srgbClr val="249989"/>
          </a:solidFill>
        </p:spPr>
      </p:sp>
      <p:sp>
        <p:nvSpPr>
          <p:cNvPr id="7" name="TextBox 7"/>
          <p:cNvSpPr txBox="1"/>
          <p:nvPr/>
        </p:nvSpPr>
        <p:spPr>
          <a:xfrm>
            <a:off x="1028700" y="2127446"/>
            <a:ext cx="8742754" cy="646137"/>
          </a:xfrm>
          <a:prstGeom prst="rect">
            <a:avLst/>
          </a:prstGeom>
        </p:spPr>
        <p:txBody>
          <a:bodyPr lIns="0" tIns="0" rIns="0" bIns="0" rtlCol="0" anchor="t">
            <a:spAutoFit/>
          </a:bodyPr>
          <a:lstStyle/>
          <a:p>
            <a:pPr marL="0" lvl="0" indent="0" algn="l">
              <a:lnSpc>
                <a:spcPts val="5077"/>
              </a:lnSpc>
              <a:spcBef>
                <a:spcPct val="0"/>
              </a:spcBef>
            </a:pPr>
            <a:r>
              <a:rPr lang="en-US" sz="4533" spc="-158">
                <a:solidFill>
                  <a:srgbClr val="FFFFFF"/>
                </a:solidFill>
                <a:latin typeface="Montserrat Extra-Bold"/>
              </a:rPr>
              <a:t>INVESTMENT ALLOCATION</a:t>
            </a:r>
          </a:p>
        </p:txBody>
      </p:sp>
      <p:sp>
        <p:nvSpPr>
          <p:cNvPr id="8" name="TextBox 8"/>
          <p:cNvSpPr txBox="1"/>
          <p:nvPr/>
        </p:nvSpPr>
        <p:spPr>
          <a:xfrm>
            <a:off x="1028700" y="3084333"/>
            <a:ext cx="7971109" cy="1727200"/>
          </a:xfrm>
          <a:prstGeom prst="rect">
            <a:avLst/>
          </a:prstGeom>
        </p:spPr>
        <p:txBody>
          <a:bodyPr lIns="0" tIns="0" rIns="0" bIns="0" rtlCol="0" anchor="t">
            <a:spAutoFit/>
          </a:bodyPr>
          <a:lstStyle/>
          <a:p>
            <a:pPr algn="just">
              <a:lnSpc>
                <a:spcPts val="3499"/>
              </a:lnSpc>
              <a:spcBef>
                <a:spcPct val="0"/>
              </a:spcBef>
            </a:pPr>
            <a:r>
              <a:rPr lang="en-US" sz="2499">
                <a:solidFill>
                  <a:srgbClr val="FFFFFF"/>
                </a:solidFill>
                <a:latin typeface="Montserrat"/>
              </a:rPr>
              <a:t>People allocated 34% of their investments toward cash, 21% was allocated towards property, 18% towards stocks, shares, or ETFs, and 14% towards crypto.</a:t>
            </a:r>
          </a:p>
        </p:txBody>
      </p:sp>
      <p:sp>
        <p:nvSpPr>
          <p:cNvPr id="9" name="TextBox 9"/>
          <p:cNvSpPr txBox="1"/>
          <p:nvPr/>
        </p:nvSpPr>
        <p:spPr>
          <a:xfrm>
            <a:off x="681459" y="5685246"/>
            <a:ext cx="9437235" cy="646137"/>
          </a:xfrm>
          <a:prstGeom prst="rect">
            <a:avLst/>
          </a:prstGeom>
        </p:spPr>
        <p:txBody>
          <a:bodyPr lIns="0" tIns="0" rIns="0" bIns="0" rtlCol="0" anchor="t">
            <a:spAutoFit/>
          </a:bodyPr>
          <a:lstStyle/>
          <a:p>
            <a:pPr marL="0" lvl="0" indent="0" algn="l">
              <a:lnSpc>
                <a:spcPts val="5077"/>
              </a:lnSpc>
              <a:spcBef>
                <a:spcPct val="0"/>
              </a:spcBef>
            </a:pPr>
            <a:r>
              <a:rPr lang="en-US" sz="4533" spc="-158">
                <a:solidFill>
                  <a:srgbClr val="249989"/>
                </a:solidFill>
                <a:latin typeface="Montserrat Extra-Bold"/>
              </a:rPr>
              <a:t>INVESTMENT DEMOGRAPHICS</a:t>
            </a:r>
          </a:p>
        </p:txBody>
      </p:sp>
      <p:sp>
        <p:nvSpPr>
          <p:cNvPr id="10" name="TextBox 10"/>
          <p:cNvSpPr txBox="1"/>
          <p:nvPr/>
        </p:nvSpPr>
        <p:spPr>
          <a:xfrm>
            <a:off x="681459" y="6380952"/>
            <a:ext cx="9437235" cy="3041650"/>
          </a:xfrm>
          <a:prstGeom prst="rect">
            <a:avLst/>
          </a:prstGeom>
        </p:spPr>
        <p:txBody>
          <a:bodyPr lIns="0" tIns="0" rIns="0" bIns="0" rtlCol="0" anchor="t">
            <a:spAutoFit/>
          </a:bodyPr>
          <a:lstStyle/>
          <a:p>
            <a:pPr algn="just">
              <a:lnSpc>
                <a:spcPts val="3499"/>
              </a:lnSpc>
            </a:pPr>
            <a:r>
              <a:rPr lang="en-US" sz="2499">
                <a:solidFill>
                  <a:srgbClr val="000000"/>
                </a:solidFill>
                <a:latin typeface="Montserrat"/>
              </a:rPr>
              <a:t>22% of women felt real estate was a better investment, while 21% of males felt more optimistic about stocks.</a:t>
            </a:r>
          </a:p>
          <a:p>
            <a:pPr algn="just">
              <a:lnSpc>
                <a:spcPts val="3499"/>
              </a:lnSpc>
            </a:pPr>
            <a:endParaRPr lang="en-US" sz="2499">
              <a:solidFill>
                <a:srgbClr val="000000"/>
              </a:solidFill>
              <a:latin typeface="Montserrat"/>
            </a:endParaRPr>
          </a:p>
          <a:p>
            <a:pPr algn="just">
              <a:lnSpc>
                <a:spcPts val="3499"/>
              </a:lnSpc>
            </a:pPr>
            <a:r>
              <a:rPr lang="en-US" sz="2499">
                <a:solidFill>
                  <a:srgbClr val="000000"/>
                </a:solidFill>
                <a:latin typeface="Montserrat"/>
              </a:rPr>
              <a:t>Change in investment habit from 2021-2022: 43% of Generation Z investing more and 27% of Millennials investing more compared to prior year.</a:t>
            </a:r>
          </a:p>
          <a:p>
            <a:pPr algn="just">
              <a:lnSpc>
                <a:spcPts val="3499"/>
              </a:lnSpc>
              <a:spcBef>
                <a:spcPct val="0"/>
              </a:spcBef>
            </a:pPr>
            <a:endParaRPr lang="en-US" sz="2499">
              <a:solidFill>
                <a:srgbClr val="000000"/>
              </a:solidFill>
              <a:latin typeface="Montserrat"/>
            </a:endParaRPr>
          </a:p>
        </p:txBody>
      </p:sp>
      <p:sp>
        <p:nvSpPr>
          <p:cNvPr id="11" name="TextBox 11"/>
          <p:cNvSpPr txBox="1"/>
          <p:nvPr/>
        </p:nvSpPr>
        <p:spPr>
          <a:xfrm>
            <a:off x="334219" y="48542"/>
            <a:ext cx="12920108" cy="1110560"/>
          </a:xfrm>
          <a:prstGeom prst="rect">
            <a:avLst/>
          </a:prstGeom>
        </p:spPr>
        <p:txBody>
          <a:bodyPr lIns="0" tIns="0" rIns="0" bIns="0" rtlCol="0" anchor="t">
            <a:spAutoFit/>
          </a:bodyPr>
          <a:lstStyle/>
          <a:p>
            <a:pPr algn="ctr">
              <a:lnSpc>
                <a:spcPts val="9138"/>
              </a:lnSpc>
            </a:pPr>
            <a:r>
              <a:rPr lang="en-US" sz="6527">
                <a:solidFill>
                  <a:srgbClr val="000000"/>
                </a:solidFill>
                <a:latin typeface="Montserrat Extra-Bold"/>
              </a:rPr>
              <a:t>Secondary Data Analysis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1684</Words>
  <Application>Microsoft Macintosh PowerPoint</Application>
  <PresentationFormat>Custom</PresentationFormat>
  <Paragraphs>172</Paragraphs>
  <Slides>27</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Montserrat Semi-Bold Bold</vt:lpstr>
      <vt:lpstr>Montserrat Extra-Bold</vt:lpstr>
      <vt:lpstr>Calibri</vt:lpstr>
      <vt:lpstr>Arial</vt:lpstr>
      <vt:lpstr>Montserrat Extra-Bold Bold</vt:lpstr>
      <vt:lpstr>Montserrat Bold</vt:lpstr>
      <vt:lpstr>Montserrat</vt:lpstr>
      <vt:lpstr>Montserrat Semi-Bold</vt:lpstr>
      <vt:lpstr>Montserrat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Green Simple Business Marketing Presentation</dc:title>
  <cp:lastModifiedBy>Priyanka Daya (Student)</cp:lastModifiedBy>
  <cp:revision>2</cp:revision>
  <dcterms:created xsi:type="dcterms:W3CDTF">2006-08-16T00:00:00Z</dcterms:created>
  <dcterms:modified xsi:type="dcterms:W3CDTF">2022-10-04T03:30:52Z</dcterms:modified>
  <dc:identifier>DAFN7gzH9F4</dc:identifier>
</cp:coreProperties>
</file>